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12192000" cy="6858000"/>
  <p:notesSz cx="6858000" cy="9144000"/>
  <p:embeddedFontLst>
    <p:embeddedFont>
      <p:font typeface="Roboto" panose="02000000000000000000" pitchFamily="2" charset="0"/>
      <p:regular r:id="rId46"/>
      <p:bold r:id="rId47"/>
      <p:italic r:id="rId48"/>
    </p:embeddedFont>
    <p:embeddedFont>
      <p:font typeface="Roboto Light" panose="02000000000000000000" pitchFamily="2" charset="0"/>
      <p:regular r:id="rId49"/>
      <p:italic r:id="rId50"/>
    </p:embeddedFont>
    <p:embeddedFont>
      <p:font typeface="Volkhov Bold" panose="02000503000000020004" pitchFamily="2" charset="0"/>
      <p:bold r:id="rId51"/>
      <p:italic r:id="rId52"/>
      <p:boldItalic r:id="rId53"/>
    </p:embeddedFont>
    <p:embeddedFont>
      <p:font typeface="Volkhov Regular" panose="02000503000000020004" pitchFamily="2" charset="0"/>
      <p:regular r:id="rId54"/>
      <p:bold r:id="rId55"/>
      <p:italic r:id="rId56"/>
      <p:boldItalic r:id="rId57"/>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46"/>
    <p:restoredTop sz="94694"/>
  </p:normalViewPr>
  <p:slideViewPr>
    <p:cSldViewPr snapToGrid="0" snapToObjects="1">
      <p:cViewPr varScale="1">
        <p:scale>
          <a:sx n="121" d="100"/>
          <a:sy n="121" d="100"/>
        </p:scale>
        <p:origin x="104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7" name="Shape 107"/>
          <p:cNvSpPr>
            <a:spLocks noGrp="1" noRot="1" noChangeAspect="1"/>
          </p:cNvSpPr>
          <p:nvPr>
            <p:ph type="sldImg"/>
          </p:nvPr>
        </p:nvSpPr>
        <p:spPr>
          <a:xfrm>
            <a:off x="1143000" y="685800"/>
            <a:ext cx="4572000" cy="3429000"/>
          </a:xfrm>
          <a:prstGeom prst="rect">
            <a:avLst/>
          </a:prstGeom>
        </p:spPr>
        <p:txBody>
          <a:bodyPr/>
          <a:lstStyle/>
          <a:p>
            <a:endParaRPr/>
          </a:p>
        </p:txBody>
      </p:sp>
      <p:sp>
        <p:nvSpPr>
          <p:cNvPr id="108" name="Shape 10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lnSpc>
        <a:spcPct val="130000"/>
      </a:lnSpc>
      <a:defRPr sz="1600">
        <a:latin typeface="+mn-lt"/>
        <a:ea typeface="+mn-ea"/>
        <a:cs typeface="+mn-cs"/>
        <a:sym typeface="Roboto"/>
      </a:defRPr>
    </a:lvl1pPr>
    <a:lvl2pPr indent="228600" latinLnBrk="0">
      <a:lnSpc>
        <a:spcPct val="130000"/>
      </a:lnSpc>
      <a:defRPr sz="1600">
        <a:latin typeface="+mn-lt"/>
        <a:ea typeface="+mn-ea"/>
        <a:cs typeface="+mn-cs"/>
        <a:sym typeface="Roboto"/>
      </a:defRPr>
    </a:lvl2pPr>
    <a:lvl3pPr indent="457200" latinLnBrk="0">
      <a:lnSpc>
        <a:spcPct val="130000"/>
      </a:lnSpc>
      <a:defRPr sz="1600">
        <a:latin typeface="+mn-lt"/>
        <a:ea typeface="+mn-ea"/>
        <a:cs typeface="+mn-cs"/>
        <a:sym typeface="Roboto"/>
      </a:defRPr>
    </a:lvl3pPr>
    <a:lvl4pPr indent="685800" latinLnBrk="0">
      <a:lnSpc>
        <a:spcPct val="130000"/>
      </a:lnSpc>
      <a:defRPr sz="1600">
        <a:latin typeface="+mn-lt"/>
        <a:ea typeface="+mn-ea"/>
        <a:cs typeface="+mn-cs"/>
        <a:sym typeface="Roboto"/>
      </a:defRPr>
    </a:lvl4pPr>
    <a:lvl5pPr indent="914400" latinLnBrk="0">
      <a:lnSpc>
        <a:spcPct val="130000"/>
      </a:lnSpc>
      <a:defRPr sz="1600">
        <a:latin typeface="+mn-lt"/>
        <a:ea typeface="+mn-ea"/>
        <a:cs typeface="+mn-cs"/>
        <a:sym typeface="Roboto"/>
      </a:defRPr>
    </a:lvl5pPr>
    <a:lvl6pPr indent="1143000" latinLnBrk="0">
      <a:lnSpc>
        <a:spcPct val="130000"/>
      </a:lnSpc>
      <a:defRPr sz="1600">
        <a:latin typeface="+mn-lt"/>
        <a:ea typeface="+mn-ea"/>
        <a:cs typeface="+mn-cs"/>
        <a:sym typeface="Roboto"/>
      </a:defRPr>
    </a:lvl6pPr>
    <a:lvl7pPr indent="1371600" latinLnBrk="0">
      <a:lnSpc>
        <a:spcPct val="130000"/>
      </a:lnSpc>
      <a:defRPr sz="1600">
        <a:latin typeface="+mn-lt"/>
        <a:ea typeface="+mn-ea"/>
        <a:cs typeface="+mn-cs"/>
        <a:sym typeface="Roboto"/>
      </a:defRPr>
    </a:lvl7pPr>
    <a:lvl8pPr indent="1600200" latinLnBrk="0">
      <a:lnSpc>
        <a:spcPct val="130000"/>
      </a:lnSpc>
      <a:defRPr sz="1600">
        <a:latin typeface="+mn-lt"/>
        <a:ea typeface="+mn-ea"/>
        <a:cs typeface="+mn-cs"/>
        <a:sym typeface="Roboto"/>
      </a:defRPr>
    </a:lvl8pPr>
    <a:lvl9pPr indent="1828800" latinLnBrk="0">
      <a:lnSpc>
        <a:spcPct val="130000"/>
      </a:lnSpc>
      <a:defRPr sz="1600">
        <a:latin typeface="+mn-lt"/>
        <a:ea typeface="+mn-ea"/>
        <a:cs typeface="+mn-cs"/>
        <a:sym typeface="Roboto"/>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ommons.wikimedia.org/wiki/File:Veggie_Pride_2008_07.jp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fr.wikipedia.org/wiki/Racialisme#/media/Fichier:G._Bruno_-_Le_Tour_de_la_France_par_deux_enfants_p188.jp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icryl.com/media/kant-immanuel-2599da"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a:spLocks noGrp="1" noRot="1" noChangeAspect="1"/>
          </p:cNvSpPr>
          <p:nvPr>
            <p:ph type="sldImg"/>
          </p:nvPr>
        </p:nvSpPr>
        <p:spPr>
          <a:prstGeom prst="rect">
            <a:avLst/>
          </a:prstGeom>
        </p:spPr>
        <p:txBody>
          <a:bodyPr/>
          <a:lstStyle/>
          <a:p>
            <a:endParaRPr/>
          </a:p>
        </p:txBody>
      </p:sp>
      <p:sp>
        <p:nvSpPr>
          <p:cNvPr id="112" name="Shape 112"/>
          <p:cNvSpPr>
            <a:spLocks noGrp="1"/>
          </p:cNvSpPr>
          <p:nvPr>
            <p:ph type="body" sz="quarter" idx="1"/>
          </p:nvPr>
        </p:nvSpPr>
        <p:spPr>
          <a:prstGeom prst="rect">
            <a:avLst/>
          </a:prstGeom>
        </p:spPr>
        <p:txBody>
          <a:bodyPr/>
          <a:lstStyle/>
          <a:p>
            <a:r>
              <a:rPr lang="fr-CA" sz="1600" dirty="0" err="1">
                <a:effectLst/>
                <a:latin typeface="+mn-lt"/>
                <a:ea typeface="+mn-ea"/>
                <a:cs typeface="+mn-cs"/>
                <a:sym typeface="Roboto"/>
              </a:rPr>
              <a:t>huguesdk</a:t>
            </a:r>
            <a:r>
              <a:rPr lang="fr-CA" sz="1600" dirty="0">
                <a:effectLst/>
                <a:latin typeface="+mn-lt"/>
                <a:ea typeface="+mn-ea"/>
                <a:cs typeface="+mn-cs"/>
                <a:sym typeface="Roboto"/>
              </a:rPr>
              <a:t> / </a:t>
            </a:r>
            <a:r>
              <a:rPr lang="fr-CA" sz="1600" u="sng" dirty="0">
                <a:effectLst/>
                <a:latin typeface="+mn-lt"/>
                <a:ea typeface="+mn-ea"/>
                <a:cs typeface="+mn-cs"/>
                <a:sym typeface="Roboto"/>
                <a:hlinkClick r:id="rId3"/>
              </a:rPr>
              <a:t>https://commons.wikimedia.org</a:t>
            </a:r>
            <a:r>
              <a:rPr lang="fr-CA" sz="1600" u="sng">
                <a:effectLst/>
                <a:latin typeface="+mn-lt"/>
                <a:ea typeface="+mn-ea"/>
                <a:cs typeface="+mn-cs"/>
                <a:sym typeface="Roboto"/>
                <a:hlinkClick r:id="rId3"/>
              </a:rPr>
              <a:t>/wiki/File:Veggie_Pride_2008_07.jpg</a:t>
            </a:r>
            <a:r>
              <a:rPr lang="fr-CA" sz="1600">
                <a:effectLst/>
                <a:latin typeface="+mn-lt"/>
                <a:ea typeface="+mn-ea"/>
                <a:cs typeface="+mn-cs"/>
                <a:sym typeface="Roboto"/>
              </a:rPr>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xfrm>
            <a:off x="381000" y="685800"/>
            <a:ext cx="6096000" cy="3429000"/>
          </a:xfrm>
          <a:prstGeom prst="rect">
            <a:avLst/>
          </a:prstGeom>
        </p:spPr>
        <p:txBody>
          <a:bodyPr/>
          <a:lstStyle/>
          <a:p>
            <a:endParaRPr/>
          </a:p>
        </p:txBody>
      </p:sp>
      <p:sp>
        <p:nvSpPr>
          <p:cNvPr id="180" name="Shape 180"/>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https://fr.wikipedia.org/wiki/Peter_Singer#/media/Fichier:Peter_Singer.jpg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xfrm>
            <a:off x="381000" y="685800"/>
            <a:ext cx="6096000" cy="3429000"/>
          </a:xfrm>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https://commons.wikimedia.org/wiki/File:Charles_Darwin_photograph_by_Julia_Margaret_Cameron,_1868.jpg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xfrm>
            <a:off x="381000" y="685800"/>
            <a:ext cx="6096000" cy="3429000"/>
          </a:xfrm>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https://fr.wikipedia.org/wiki/Charles_Darwin#/media/Fichier:Editorial_cartoon_depicting_Charles_Darwin_as_an_ape_(1871).jpg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xfrm>
            <a:off x="381000" y="685800"/>
            <a:ext cx="6096000" cy="3429000"/>
          </a:xfrm>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https://fr.wikipedia.org/wiki/Fichier:Da_Vinci_Vitruve_Luc_Viatour.jpg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xfrm>
            <a:off x="381000" y="685800"/>
            <a:ext cx="6096000" cy="3429000"/>
          </a:xfrm>
          <a:prstGeom prst="rect">
            <a:avLst/>
          </a:prstGeom>
        </p:spPr>
        <p:txBody>
          <a:bodyPr/>
          <a:lstStyle/>
          <a:p>
            <a:endParaRPr/>
          </a:p>
        </p:txBody>
      </p:sp>
      <p:sp>
        <p:nvSpPr>
          <p:cNvPr id="210" name="Shape 210"/>
          <p:cNvSpPr>
            <a:spLocks noGrp="1"/>
          </p:cNvSpPr>
          <p:nvPr>
            <p:ph type="body" sz="quarter" idx="1"/>
          </p:nvPr>
        </p:nvSpPr>
        <p:spPr>
          <a:prstGeom prst="rect">
            <a:avLst/>
          </a:prstGeom>
        </p:spPr>
        <p:txBody>
          <a:bodyPr/>
          <a:lstStyle/>
          <a:p>
            <a:r>
              <a:t>Nous serions catégoriquement différents (et au-dessus) des animaux des autres espèces. Nous sommes des êtres de raison, disposant d’une volonté libre, capables de maîtrise de soi et des autres. </a:t>
            </a:r>
          </a:p>
          <a:p>
            <a:r>
              <a:t>Image tirée de </a:t>
            </a:r>
            <a:r>
              <a:rPr u="sng">
                <a:solidFill>
                  <a:srgbClr val="0563C1"/>
                </a:solidFill>
                <a:uFill>
                  <a:solidFill>
                    <a:srgbClr val="0563C1"/>
                  </a:solidFill>
                </a:uFill>
              </a:rPr>
              <a:t>https://commons.wikimedia.org/wiki/File:Poulets_d%27%C3%A9levage_intensif.jpg</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prstGeom prst="rect">
            <a:avLst/>
          </a:prstGeom>
        </p:spPr>
        <p:txBody>
          <a:bodyPr/>
          <a:lstStyle/>
          <a:p>
            <a:endParaRPr/>
          </a:p>
        </p:txBody>
      </p:sp>
      <p:sp>
        <p:nvSpPr>
          <p:cNvPr id="217" name="Shape 217"/>
          <p:cNvSpPr>
            <a:spLocks noGrp="1"/>
          </p:cNvSpPr>
          <p:nvPr>
            <p:ph type="body" sz="quarter" idx="1"/>
          </p:nvPr>
        </p:nvSpPr>
        <p:spPr>
          <a:prstGeom prst="rect">
            <a:avLst/>
          </a:prstGeom>
        </p:spPr>
        <p:txBody>
          <a:bodyPr/>
          <a:lstStyle/>
          <a:p>
            <a:r>
              <a:t>Image :  Illustration intitulée L’Évolution de l’Homme datant de 1879. L’Humain y est placé au sommet. </a:t>
            </a:r>
          </a:p>
          <a:p>
            <a:r>
              <a:t>Image tirée de </a:t>
            </a:r>
            <a:r>
              <a:rPr u="sng">
                <a:solidFill>
                  <a:srgbClr val="0563C1"/>
                </a:solidFill>
                <a:uFill>
                  <a:solidFill>
                    <a:srgbClr val="0563C1"/>
                  </a:solidFill>
                </a:uFill>
              </a:rPr>
              <a:t>https://fr.wikipedia.org/wiki/Humanisme#/media/Fichier:Tree_of_life_by_Haeckel.jpg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xfrm>
            <a:off x="381000" y="685800"/>
            <a:ext cx="6096000" cy="3429000"/>
          </a:xfrm>
          <a:prstGeom prst="rect">
            <a:avLst/>
          </a:prstGeom>
        </p:spPr>
        <p:txBody>
          <a:bodyPr/>
          <a:lstStyle/>
          <a:p>
            <a:endParaRPr/>
          </a:p>
        </p:txBody>
      </p:sp>
      <p:sp>
        <p:nvSpPr>
          <p:cNvPr id="224" name="Shape 224"/>
          <p:cNvSpPr>
            <a:spLocks noGrp="1"/>
          </p:cNvSpPr>
          <p:nvPr>
            <p:ph type="body" sz="quarter" idx="1"/>
          </p:nvPr>
        </p:nvSpPr>
        <p:spPr>
          <a:prstGeom prst="rect">
            <a:avLst/>
          </a:prstGeom>
        </p:spPr>
        <p:txBody>
          <a:bodyPr/>
          <a:lstStyle/>
          <a:p>
            <a:pPr>
              <a:lnSpc>
                <a:spcPct val="120000"/>
              </a:lnSpc>
            </a:pPr>
            <a:r>
              <a:t>Image tirée de </a:t>
            </a:r>
            <a:r>
              <a:rPr u="sng">
                <a:solidFill>
                  <a:srgbClr val="0563C1"/>
                </a:solidFill>
                <a:uFill>
                  <a:solidFill>
                    <a:srgbClr val="0563C1"/>
                  </a:solidFill>
                </a:uFill>
                <a:hlinkClick r:id="rId3"/>
              </a:rPr>
              <a:t>https://fr.wikipedia.org/wiki/Racialisme#/media/Fichier:G._Bruno_-_Le_Tour_de_la_France_par_deux_enfants_p188.jpg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r>
              <a:t>La conception des espèces à laquelle on a le plus fréquemment recours est celle qui est dite « biologique » et qui se fonde sur les capacités reproductrices des individus.</a:t>
            </a:r>
          </a:p>
          <a:p>
            <a:pPr marL="457200" indent="-457200">
              <a:lnSpc>
                <a:spcPct val="120000"/>
              </a:lnSpc>
              <a:buSzPct val="100000"/>
              <a:buFont typeface="Roboto"/>
              <a:buChar char="•"/>
            </a:pPr>
            <a:r>
              <a:t>Pourtant, il est admis en sciences que le découpage du vivant en espèces distinctes n’est qu’une manière de l’étudier plus facilement et de faire de meilleures prédictions. </a:t>
            </a:r>
          </a:p>
          <a:p>
            <a:pPr marL="457200" indent="-457200">
              <a:lnSpc>
                <a:spcPct val="120000"/>
              </a:lnSpc>
              <a:buSzPct val="100000"/>
              <a:buFont typeface="Roboto"/>
              <a:buChar char="•"/>
            </a:pPr>
            <a:r>
              <a:t> Selon le naturaliste Ernst Mayr, qui l’a développée, « les espèces sont des groupes de populations naturelles qui peuvent effectivement ou potentiellement se reproduire entre elles et qui sont isolées d’autres groupes équivalents du point de vue reproductif ». </a:t>
            </a:r>
          </a:p>
          <a:p>
            <a:pPr marL="457200" indent="-457200">
              <a:lnSpc>
                <a:spcPct val="120000"/>
              </a:lnSpc>
              <a:buSzPct val="100000"/>
              <a:buFont typeface="Roboto"/>
              <a:buChar char="•"/>
            </a:pPr>
            <a:r>
              <a:t>Toutefois, d’autres conceptions ont été proposées et sont aussi utilisées. Pensons à la conception « écologique » reposant sur l’exposition aux pressions de la sélection stabilisante, ou encore à la conception « phylogénétique » s’appuyant sur l’existence d’un ancêtre commun. </a:t>
            </a:r>
          </a:p>
          <a:p>
            <a:r>
              <a:t>Image tirée de https://en.wikipedia.org/wiki/Great_chain_of_being#/media/File:Human_pidegree.jpg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xfrm>
            <a:off x="381000" y="685800"/>
            <a:ext cx="6096000" cy="3429000"/>
          </a:xfrm>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p>
            <a:r>
              <a:t>Selon Donald Griffin les êtres sentients seraient également capables de se souvenir de certaines expériences passées, d’apprendre, de se projeter dans un futur rapproché et d’agir de manière intentionnelle .</a:t>
            </a:r>
          </a:p>
          <a:p>
            <a:r>
              <a:t>Image tirée de </a:t>
            </a:r>
            <a:r>
              <a:rPr u="sng">
                <a:solidFill>
                  <a:srgbClr val="0563C1"/>
                </a:solidFill>
                <a:uFill>
                  <a:solidFill>
                    <a:srgbClr val="0563C1"/>
                  </a:solidFill>
                </a:uFill>
              </a:rPr>
              <a:t>https://pixabay.com/photos/gorilla-child-separation-pain-sad-2322005/</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xfrm>
            <a:off x="381000" y="685800"/>
            <a:ext cx="6096000" cy="3429000"/>
          </a:xfrm>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lvl1pPr>
              <a:defRPr u="sng">
                <a:solidFill>
                  <a:srgbClr val="0563C1"/>
                </a:solidFill>
                <a:uFill>
                  <a:solidFill>
                    <a:srgbClr val="0563C1"/>
                  </a:solidFill>
                </a:uFill>
              </a:defRPr>
            </a:lvl1pPr>
          </a:lstStyle>
          <a:p>
            <a:pPr>
              <a:defRPr u="none">
                <a:solidFill>
                  <a:srgbClr val="000000"/>
                </a:solidFill>
                <a:uFillTx/>
              </a:defRPr>
            </a:pPr>
            <a:r>
              <a:rPr u="sng">
                <a:solidFill>
                  <a:srgbClr val="0563C1"/>
                </a:solidFill>
                <a:uFill>
                  <a:solidFill>
                    <a:srgbClr val="0563C1"/>
                  </a:solidFill>
                </a:uFill>
              </a:rPr>
              <a:t>https://commons.wikimedia.org/wiki/File:Safari_lion_photo.jpg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prstGeom prst="rect">
            <a:avLst/>
          </a:prstGeom>
        </p:spPr>
        <p:txBody>
          <a:bodyPr/>
          <a:lstStyle/>
          <a:p>
            <a:endParaRPr/>
          </a:p>
        </p:txBody>
      </p:sp>
      <p:sp>
        <p:nvSpPr>
          <p:cNvPr id="119" name="Shape 119"/>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https://fr.wikipedia.org/wiki/Antisp%C3%A9cisme#/media/Fichier:Protest_against_hunting_wild_animals_-_panoramio.jpg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noRot="1" noChangeAspect="1"/>
          </p:cNvSpPr>
          <p:nvPr>
            <p:ph type="sldImg"/>
          </p:nvPr>
        </p:nvSpPr>
        <p:spPr>
          <a:prstGeom prst="rect">
            <a:avLst/>
          </a:prstGeom>
        </p:spPr>
        <p:txBody>
          <a:bodyPr/>
          <a:lstStyle/>
          <a:p>
            <a:endParaRPr/>
          </a:p>
        </p:txBody>
      </p:sp>
      <p:sp>
        <p:nvSpPr>
          <p:cNvPr id="269" name="Shape 269"/>
          <p:cNvSpPr>
            <a:spLocks noGrp="1"/>
          </p:cNvSpPr>
          <p:nvPr>
            <p:ph type="body" sz="quarter" idx="1"/>
          </p:nvPr>
        </p:nvSpPr>
        <p:spPr>
          <a:prstGeom prst="rect">
            <a:avLst/>
          </a:prstGeom>
        </p:spPr>
        <p:txBody>
          <a:bodyPr/>
          <a:lstStyle/>
          <a:p>
            <a:r>
              <a:t>Comme le soutient le juriste américain Gary L. Francione, ce principe — largement accepté dans nos sociétés — devrait conséquemment les conduire à condamner la vaste majorité des pratiques reposant sur l’exploitation animale — telles que l’élevage pour les œufs, le lait ou la viande, la chasse et la pêche sportives, les spectacles ou autres activités de divertissement comme les courses d’animaux ou la visite au zoo ou au parc aquatique, la confection de vêtement ou autres accessoires à partir de laine, de cuir ou de fourrure, etc. Seules certaines recherches biomédicales conduites sur des modèles animaux pourraient de ce point de vue être défendues. </a:t>
            </a:r>
          </a:p>
          <a:p>
            <a:r>
              <a:t>Image tirée de https://commons.wikimedia.org/wiki/File:Frozen_Meat.jpg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noRot="1" noChangeAspect="1"/>
          </p:cNvSpPr>
          <p:nvPr>
            <p:ph type="sldImg"/>
          </p:nvPr>
        </p:nvSpPr>
        <p:spPr>
          <a:xfrm>
            <a:off x="381000" y="685800"/>
            <a:ext cx="6096000" cy="3429000"/>
          </a:xfrm>
          <a:prstGeom prst="rect">
            <a:avLst/>
          </a:prstGeom>
        </p:spPr>
        <p:txBody>
          <a:bodyPr/>
          <a:lstStyle/>
          <a:p>
            <a:endParaRPr/>
          </a:p>
        </p:txBody>
      </p:sp>
      <p:sp>
        <p:nvSpPr>
          <p:cNvPr id="277" name="Shape 277"/>
          <p:cNvSpPr>
            <a:spLocks noGrp="1"/>
          </p:cNvSpPr>
          <p:nvPr>
            <p:ph type="body" sz="quarter" idx="1"/>
          </p:nvPr>
        </p:nvSpPr>
        <p:spPr>
          <a:prstGeom prst="rect">
            <a:avLst/>
          </a:prstGeom>
        </p:spPr>
        <p:txBody>
          <a:bodyPr/>
          <a:lstStyle/>
          <a:p>
            <a:r>
              <a:t>Les antispécistes font pourtant remarquer que l’espèce d’un individu, un peu comme la couleur de sa peau, son sexe ou son âge, est une caractéristique strictement biologique qui ne nous dit rien de sa valeur morale ou de ses intérêts. Elle n’a donc pas, en soi, la pertinence requise pour hiérarchiser moralement les individus. La preuve en est que nous aurions du mal à nous convaincre qu’il est légitime de discriminer deux individus identiques en tout point sauf pour leur espèce respective. Imaginons, comme nous le propose François Jaquet, qu’apparaissent sur Terre l’Homo humilis, disposant exactement des mêmes caractéristiques et aptitudes que l’Homo sapiens, mais étant classé par les biologistes dans une espèce bien distincte. Nous ne penserions pas que les premiers ont moins de valeur morale que les seconds. Au problème des contours flous et variables des espèces s’ajoute ainsi celui du caractère moralement arbitraire de la caractéristique de l’espèce.  </a:t>
            </a:r>
          </a:p>
          <a:p>
            <a:r>
              <a:t>Image tirée de </a:t>
            </a:r>
            <a:r>
              <a:rPr u="sng">
                <a:solidFill>
                  <a:srgbClr val="0563C1"/>
                </a:solidFill>
                <a:uFill>
                  <a:solidFill>
                    <a:srgbClr val="0563C1"/>
                  </a:solidFill>
                </a:uFill>
              </a:rPr>
              <a:t>https://fr.wikipedia.org/wiki/Humanisme#/media/Fichier:Creaci%C3%B3n_de_Ad%C3%A1n.jpg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xfrm>
            <a:off x="381000" y="685800"/>
            <a:ext cx="6096000" cy="3429000"/>
          </a:xfrm>
          <a:prstGeom prst="rect">
            <a:avLst/>
          </a:prstGeom>
        </p:spPr>
        <p:txBody>
          <a:bodyPr/>
          <a:lstStyle/>
          <a:p>
            <a:endParaRPr/>
          </a:p>
        </p:txBody>
      </p:sp>
      <p:sp>
        <p:nvSpPr>
          <p:cNvPr id="284" name="Shape 284"/>
          <p:cNvSpPr>
            <a:spLocks noGrp="1"/>
          </p:cNvSpPr>
          <p:nvPr>
            <p:ph type="body" sz="quarter" idx="1"/>
          </p:nvPr>
        </p:nvSpPr>
        <p:spPr>
          <a:prstGeom prst="rect">
            <a:avLst/>
          </a:prstGeom>
        </p:spPr>
        <p:txBody>
          <a:bodyPr/>
          <a:lstStyle/>
          <a:p>
            <a:r>
              <a:t>L’ennui, observent les antispécistes, est que les capacités cognitives sophistiquées (même en supposant qu’elles soient l’apanage de l’humanité) n’ont pas davantage que l’espèce la pertinence requise pour justifier le suprémacisme humain. La preuve en est que nous n’accordons pas une valeur morale supérieure aux êtres humains capables de résoudre des problèmes mathématiques complexes ou de composer des symphonies. Bien au contraire, nous proclamons l’égalité morale de tous les êtres humains, quels que soient leur degré d’intelligence et leurs autres talents ou aptitudes mentales. Nous reconnaissons bien qu’il est tout aussi grave de causer de la douleur à un jeune enfant ou à une personne en situation de handicap intellectuel, par exemple, qu’il ne l’est de causer une douleur comparable au lauréat d’un prix Nobel de physique. Tous les individus n’ont pas les mêmes intérêts, mais lorsqu’ils ont des intérêts semblables ou équivalents, ceux-ci doivent se voir accorder une égale considération, indépendamment des caractéristiques respectives des êtres qui sont porteurs de ces intérêts. </a:t>
            </a:r>
          </a:p>
          <a:p>
            <a:r>
              <a:t>Nombre d’auteurs ont recours à l’argument des cas marginaux, qui consiste à rappeler qu’aucune caractéristique autre que l’espèce n’est possédée par tous les êtres humains et seulement eux. Pour soutenir que la possession de la raison revêt une importance morale cruciale, il faudrait être prêt à accepter que tous les êtres humains qui en sont eux aussi dépourvus se voient refuser le statut moral accordé aux personnes neurotypiques et puissent être traités comme le sont aujourd’hui les animaux non humains, scénario pour le moins choquant. Voir Dombrowsky, D. (1997). Babies and Beasts. University of Illinois Press. </a:t>
            </a:r>
          </a:p>
          <a:p>
            <a:r>
              <a:t>Image tirée de </a:t>
            </a:r>
            <a:r>
              <a:rPr u="sng">
                <a:solidFill>
                  <a:srgbClr val="0563C1"/>
                </a:solidFill>
                <a:uFill>
                  <a:solidFill>
                    <a:srgbClr val="0563C1"/>
                  </a:solidFill>
                </a:uFill>
                <a:hlinkClick r:id="rId3"/>
              </a:rPr>
              <a:t>https://picryl.com/media/kant-immanuel-2599da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381000" y="685800"/>
            <a:ext cx="6096000" cy="3429000"/>
          </a:xfrm>
          <a:prstGeom prst="rect">
            <a:avLst/>
          </a:prstGeom>
        </p:spPr>
        <p:txBody>
          <a:bodyPr/>
          <a:lstStyle/>
          <a:p>
            <a:endParaRPr/>
          </a:p>
        </p:txBody>
      </p:sp>
      <p:sp>
        <p:nvSpPr>
          <p:cNvPr id="291" name="Shape 291"/>
          <p:cNvSpPr>
            <a:spLocks noGrp="1"/>
          </p:cNvSpPr>
          <p:nvPr>
            <p:ph type="body" sz="quarter" idx="1"/>
          </p:nvPr>
        </p:nvSpPr>
        <p:spPr>
          <a:prstGeom prst="rect">
            <a:avLst/>
          </a:prstGeom>
        </p:spPr>
        <p:txBody>
          <a:bodyPr/>
          <a:lstStyle/>
          <a:p>
            <a:r>
              <a:t>Ce tribalisme assumé se bute à d’importantes objections. Les antispécistes reconnaissent, bien sûr, que certaines de nos obligations morales découlent des relations que les uns entretiennent avec les autres. Nombre d’entre nous seraient troublés de voir une mère s’occuper davantage d’un étranger que de son propre enfant. En revanche, rien de tout cela ne signifie qu’il est toujours légitime de causer un tort à un individu pour le bien d’un des siens. On excuserait difficilement la mère qui, pour nourrir son nouveau-né, volerait la nourriture des mains d’un autre bébé qui en a autant besoin que lui. Surtout, un favoritisme qui se fonderait sur le sexe, le genre ou la « race » nous paraîtrait inacceptable d’un point de vue moral. </a:t>
            </a:r>
          </a:p>
          <a:p>
            <a:r>
              <a:t>Comme l’explique Jean-Baptiste Jeangène Vilmer, « la thèse de la préférence pour les siens semble acceptable pour dire qu’il est légitime de préférer ses enfants à ceux du voisin, et un ami à un inconnu, mais beaucoup plus discutable lorsqu’elle s’étend à d’autres cercles. […] C’est cette même thèse de la préférence pour les siens qui conduit au racisme que pourtant nous condamnons ». La partialité dans la considération des individus et de leurs intérêts ne devrait pas davantage suivre les frontières de l’espèce. Notre devoir moral d’impartialité limite ainsi notre tendance au favoritisme.</a:t>
            </a:r>
          </a:p>
          <a:p>
            <a:r>
              <a:t>Image tirée de </a:t>
            </a:r>
            <a:r>
              <a:rPr u="sng">
                <a:solidFill>
                  <a:srgbClr val="0563C1"/>
                </a:solidFill>
                <a:uFill>
                  <a:solidFill>
                    <a:srgbClr val="0563C1"/>
                  </a:solidFill>
                </a:uFill>
              </a:rPr>
              <a:t>https://en.wikipedia.org/wiki/List_of_works_by_Leonardo_da_Vinci#/media/File:Leonardo_da_Vinci_-_Studies_of_the_foetus_in_the_womb.jpg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a:spLocks noGrp="1" noRot="1" noChangeAspect="1"/>
          </p:cNvSpPr>
          <p:nvPr>
            <p:ph type="sldImg"/>
          </p:nvPr>
        </p:nvSpPr>
        <p:spPr>
          <a:xfrm>
            <a:off x="381000" y="685800"/>
            <a:ext cx="6096000" cy="3429000"/>
          </a:xfrm>
          <a:prstGeom prst="rect">
            <a:avLst/>
          </a:prstGeom>
        </p:spPr>
        <p:txBody>
          <a:bodyPr/>
          <a:lstStyle/>
          <a:p>
            <a:endParaRPr/>
          </a:p>
        </p:txBody>
      </p:sp>
      <p:sp>
        <p:nvSpPr>
          <p:cNvPr id="298" name="Shape 298"/>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https://fr.wikipedia.org/wiki/Solidarit%C3%A9_(notion_sociologique)#/media/Fichier:The_hand_that_will_rule_the_world.jpg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Shape 303"/>
          <p:cNvSpPr>
            <a:spLocks noGrp="1" noRot="1" noChangeAspect="1"/>
          </p:cNvSpPr>
          <p:nvPr>
            <p:ph type="sldImg"/>
          </p:nvPr>
        </p:nvSpPr>
        <p:spPr>
          <a:xfrm>
            <a:off x="381000" y="685800"/>
            <a:ext cx="6096000" cy="3429000"/>
          </a:xfrm>
          <a:prstGeom prst="rect">
            <a:avLst/>
          </a:prstGeom>
        </p:spPr>
        <p:txBody>
          <a:bodyPr/>
          <a:lstStyle/>
          <a:p>
            <a:endParaRPr/>
          </a:p>
        </p:txBody>
      </p:sp>
      <p:sp>
        <p:nvSpPr>
          <p:cNvPr id="304" name="Shape 304"/>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https://fr.wikipedia.org/wiki/Humanisme#/media/Fichier:Creaci%C3%B3n_de_Ad%C3%A1n.jpg</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a:spLocks noGrp="1" noRot="1" noChangeAspect="1"/>
          </p:cNvSpPr>
          <p:nvPr>
            <p:ph type="sldImg"/>
          </p:nvPr>
        </p:nvSpPr>
        <p:spPr>
          <a:prstGeom prst="rect">
            <a:avLst/>
          </a:prstGeom>
        </p:spPr>
        <p:txBody>
          <a:bodyPr/>
          <a:lstStyle/>
          <a:p>
            <a:endParaRPr/>
          </a:p>
        </p:txBody>
      </p:sp>
      <p:sp>
        <p:nvSpPr>
          <p:cNvPr id="316" name="Shape 316"/>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https://fr.wikipedia.org/wiki/Antisp%C3%A9cisme#/media/Fichier:JMFS_02.jpg</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noRot="1" noChangeAspect="1"/>
          </p:cNvSpPr>
          <p:nvPr>
            <p:ph type="sldImg"/>
          </p:nvPr>
        </p:nvSpPr>
        <p:spPr>
          <a:xfrm>
            <a:off x="381000" y="685800"/>
            <a:ext cx="6096000" cy="3429000"/>
          </a:xfrm>
          <a:prstGeom prst="rect">
            <a:avLst/>
          </a:prstGeom>
        </p:spPr>
        <p:txBody>
          <a:bodyPr/>
          <a:lstStyle/>
          <a:p>
            <a:endParaRPr/>
          </a:p>
        </p:txBody>
      </p:sp>
      <p:sp>
        <p:nvSpPr>
          <p:cNvPr id="324" name="Shape 324"/>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https://commons.wikimedia.org/wiki/File:Kymlicka_panel.jpg</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noRot="1" noChangeAspect="1"/>
          </p:cNvSpPr>
          <p:nvPr>
            <p:ph type="sldImg"/>
          </p:nvPr>
        </p:nvSpPr>
        <p:spPr>
          <a:xfrm>
            <a:off x="381000" y="685800"/>
            <a:ext cx="6096000" cy="3429000"/>
          </a:xfrm>
          <a:prstGeom prst="rect">
            <a:avLst/>
          </a:prstGeom>
        </p:spPr>
        <p:txBody>
          <a:bodyPr/>
          <a:lstStyle/>
          <a:p>
            <a:endParaRPr/>
          </a:p>
        </p:txBody>
      </p:sp>
      <p:sp>
        <p:nvSpPr>
          <p:cNvPr id="331" name="Shape 331"/>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https://commons.wikimedia.org/wiki/File:Kriz_Puppy.jpg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a:spLocks noGrp="1" noRot="1" noChangeAspect="1"/>
          </p:cNvSpPr>
          <p:nvPr>
            <p:ph type="sldImg"/>
          </p:nvPr>
        </p:nvSpPr>
        <p:spPr>
          <a:xfrm>
            <a:off x="381000" y="685800"/>
            <a:ext cx="6096000" cy="3429000"/>
          </a:xfrm>
          <a:prstGeom prst="rect">
            <a:avLst/>
          </a:prstGeom>
        </p:spPr>
        <p:txBody>
          <a:bodyPr/>
          <a:lstStyle/>
          <a:p>
            <a:endParaRPr/>
          </a:p>
        </p:txBody>
      </p:sp>
      <p:sp>
        <p:nvSpPr>
          <p:cNvPr id="338" name="Shape 338"/>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https://www.bloomberg.com/news/articles/2017-11-02/how-cities-became-a-major-evolutionary-force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prstGeom prst="rect">
            <a:avLst/>
          </a:prstGeom>
        </p:spPr>
        <p:txBody>
          <a:bodyPr/>
          <a:lstStyle/>
          <a:p>
            <a:endParaRPr/>
          </a:p>
        </p:txBody>
      </p:sp>
      <p:sp>
        <p:nvSpPr>
          <p:cNvPr id="125" name="Shape 125"/>
          <p:cNvSpPr>
            <a:spLocks noGrp="1"/>
          </p:cNvSpPr>
          <p:nvPr>
            <p:ph type="body" sz="quarter" idx="1"/>
          </p:nvPr>
        </p:nvSpPr>
        <p:spPr>
          <a:prstGeom prst="rect">
            <a:avLst/>
          </a:prstGeom>
        </p:spPr>
        <p:txBody>
          <a:bodyPr/>
          <a:lstStyle/>
          <a:p>
            <a:r>
              <a:t>Illustration produite en 1822 à la suite de la promulgation de la première loi européenne contre la cruauté animale (Cruel Treatment of Cattle Act 1822) initiée par Ricard Martin.</a:t>
            </a:r>
          </a:p>
          <a:p>
            <a:r>
              <a:t>Il serait dorénavant interdit d’en faire l’élevage pour la viande, le lait et les œufs. Nous ne pourrions plus autrement nous en servir comme des moyens de nous divertir, de nous simplifier la vie ou de nous enrichir. De manière générale, les intérêts fondamentaux de ces animaux ne pourraient plus être sacrifiés au nom de ceux des plus forts ou des plus rusés qu’eux.</a:t>
            </a:r>
          </a:p>
          <a:p>
            <a:r>
              <a:t>Image tirée de </a:t>
            </a:r>
            <a:r>
              <a:rPr u="sng">
                <a:solidFill>
                  <a:srgbClr val="0563C1"/>
                </a:solidFill>
                <a:uFill>
                  <a:solidFill>
                    <a:srgbClr val="0563C1"/>
                  </a:solidFill>
                </a:uFill>
              </a:rPr>
              <a:t>https://en.wikipedia.org/wiki/Cruel_Treatment_of_Cattle_Act_1822#/media/File:Trial_of_Bill_Burns.jpg</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xfrm>
            <a:off x="381000" y="685800"/>
            <a:ext cx="6096000" cy="3429000"/>
          </a:xfrm>
          <a:prstGeom prst="rect">
            <a:avLst/>
          </a:prstGeom>
        </p:spPr>
        <p:txBody>
          <a:bodyPr/>
          <a:lstStyle/>
          <a:p>
            <a:endParaRPr/>
          </a:p>
        </p:txBody>
      </p:sp>
      <p:sp>
        <p:nvSpPr>
          <p:cNvPr id="345" name="Shape 345"/>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https://pixnio.com/fauna-animals/fishes/water-predator-underwater-sea-ocean-shark-fish-wildlife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https://fr.wikipedia.org/wiki/Chat#/media/Fichier:Catpupil03042006.jpg</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a:spLocks noGrp="1" noRot="1" noChangeAspect="1"/>
          </p:cNvSpPr>
          <p:nvPr>
            <p:ph type="sldImg"/>
          </p:nvPr>
        </p:nvSpPr>
        <p:spPr>
          <a:xfrm>
            <a:off x="381000" y="685800"/>
            <a:ext cx="6096000" cy="3429000"/>
          </a:xfrm>
          <a:prstGeom prst="rect">
            <a:avLst/>
          </a:prstGeom>
        </p:spPr>
        <p:txBody>
          <a:bodyPr/>
          <a:lstStyle/>
          <a:p>
            <a:endParaRPr/>
          </a:p>
        </p:txBody>
      </p:sp>
      <p:sp>
        <p:nvSpPr>
          <p:cNvPr id="359" name="Shape 359"/>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https://fr.wikipedia.org/wiki/Droit#/media/Fichier:JMR-Memphis1.jpg</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noRot="1" noChangeAspect="1"/>
          </p:cNvSpPr>
          <p:nvPr>
            <p:ph type="sldImg"/>
          </p:nvPr>
        </p:nvSpPr>
        <p:spPr>
          <a:xfrm>
            <a:off x="381000" y="685800"/>
            <a:ext cx="6096000" cy="3429000"/>
          </a:xfrm>
          <a:prstGeom prst="rect">
            <a:avLst/>
          </a:prstGeom>
        </p:spPr>
        <p:txBody>
          <a:bodyPr/>
          <a:lstStyle/>
          <a:p>
            <a:endParaRPr/>
          </a:p>
        </p:txBody>
      </p:sp>
      <p:sp>
        <p:nvSpPr>
          <p:cNvPr id="367" name="Shape 367"/>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https://en.wikipedia.org/wiki/Law#/media/File:Statua_Iustitiae.jpg</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xfrm>
            <a:off x="381000" y="685800"/>
            <a:ext cx="6096000" cy="3429000"/>
          </a:xfrm>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https://commons.wikimedia.org/wiki/File:Declaration_of_the_Rights_of_Man_and_of_the_Citizen_in_1789.jpg</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noRot="1" noChangeAspect="1"/>
          </p:cNvSpPr>
          <p:nvPr>
            <p:ph type="sldImg"/>
          </p:nvPr>
        </p:nvSpPr>
        <p:spPr>
          <a:prstGeom prst="rect">
            <a:avLst/>
          </a:prstGeom>
        </p:spPr>
        <p:txBody>
          <a:bodyPr/>
          <a:lstStyle/>
          <a:p>
            <a:endParaRPr/>
          </a:p>
        </p:txBody>
      </p:sp>
      <p:sp>
        <p:nvSpPr>
          <p:cNvPr id="382" name="Shape 382"/>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https://fr.wikipedia.org/wiki/Antisp%C3%A9cisme#/media/Fichier:Protest_against_hunting_wild_animals_-_panoramio.jpg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xfrm>
            <a:off x="381000" y="685800"/>
            <a:ext cx="6096000" cy="3429000"/>
          </a:xfrm>
          <a:prstGeom prst="rect">
            <a:avLst/>
          </a:prstGeom>
        </p:spPr>
        <p:txBody>
          <a:bodyPr/>
          <a:lstStyle/>
          <a:p>
            <a:endParaRPr/>
          </a:p>
        </p:txBody>
      </p:sp>
      <p:sp>
        <p:nvSpPr>
          <p:cNvPr id="132" name="Shape 132"/>
          <p:cNvSpPr>
            <a:spLocks noGrp="1"/>
          </p:cNvSpPr>
          <p:nvPr>
            <p:ph type="body" sz="quarter" idx="1"/>
          </p:nvPr>
        </p:nvSpPr>
        <p:spPr>
          <a:prstGeom prst="rect">
            <a:avLst/>
          </a:prstGeom>
        </p:spPr>
        <p:txBody>
          <a:bodyPr/>
          <a:lstStyle/>
          <a:p>
            <a:pPr marL="457200" indent="-457200" algn="just">
              <a:buSzPct val="100000"/>
              <a:buFont typeface="Roboto"/>
              <a:buChar char="•"/>
            </a:pPr>
            <a:r>
              <a:t>Le spécisme n’est pas tout à fait synonyme d’anthropocentrisme. </a:t>
            </a:r>
          </a:p>
          <a:p>
            <a:pPr marL="457200" indent="-457200" algn="just">
              <a:buSzPct val="100000"/>
              <a:buFont typeface="Roboto"/>
              <a:buChar char="•"/>
            </a:pPr>
            <a:r>
              <a:t>La première notion est plus large que la seconde et couvre les cas où ce sont certains animaux non humains qui jouissent d’un traitement préférentiel par rapport à d’autres — les animaux de compagnie sont généralement mieux traités que les animaux destinés à la boucherie ou ceux qui sont considérés comme nuisibles, par exemple.</a:t>
            </a:r>
          </a:p>
          <a:p>
            <a:r>
              <a:t>Image tirée de </a:t>
            </a:r>
            <a:r>
              <a:rPr u="sng">
                <a:solidFill>
                  <a:srgbClr val="0563C1"/>
                </a:solidFill>
                <a:uFill>
                  <a:solidFill>
                    <a:srgbClr val="0563C1"/>
                  </a:solidFill>
                </a:uFill>
              </a:rPr>
              <a:t>https://commons.wikimedia.org/wiki/File:ANTI_SPECISMO_graffiti_in_Turin.jpg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prstGeom prst="rect">
            <a:avLst/>
          </a:prstGeom>
        </p:spPr>
        <p:txBody>
          <a:bodyPr/>
          <a:lstStyle/>
          <a:p>
            <a:endParaRPr/>
          </a:p>
        </p:txBody>
      </p:sp>
      <p:sp>
        <p:nvSpPr>
          <p:cNvPr id="140" name="Shape 140"/>
          <p:cNvSpPr>
            <a:spLocks noGrp="1"/>
          </p:cNvSpPr>
          <p:nvPr>
            <p:ph type="body" sz="quarter" idx="1"/>
          </p:nvPr>
        </p:nvSpPr>
        <p:spPr>
          <a:prstGeom prst="rect">
            <a:avLst/>
          </a:prstGeom>
        </p:spPr>
        <p:txBody>
          <a:bodyPr/>
          <a:lstStyle/>
          <a:p>
            <a:r>
              <a:t>À gauche, Peter Signer : image tirée de </a:t>
            </a:r>
            <a:r>
              <a:rPr u="sng">
                <a:solidFill>
                  <a:srgbClr val="0563C1"/>
                </a:solidFill>
                <a:uFill>
                  <a:solidFill>
                    <a:srgbClr val="0563C1"/>
                  </a:solidFill>
                </a:uFill>
              </a:rPr>
              <a:t>https://fr.wikipedia.org/wiki/Peter_Singer#/media/Fichier:Peter_Singer_MIT_Veritas.jpg </a:t>
            </a:r>
          </a:p>
          <a:p>
            <a:r>
              <a:t>À droite, Richard Ryder : image tirée de </a:t>
            </a:r>
            <a:r>
              <a:rPr u="sng">
                <a:solidFill>
                  <a:srgbClr val="0563C1"/>
                </a:solidFill>
                <a:uFill>
                  <a:solidFill>
                    <a:srgbClr val="0563C1"/>
                  </a:solidFill>
                </a:uFill>
              </a:rPr>
              <a:t>https://fr.wikipedia.org/wiki/Sp%C3%A9cisme#/media/Fichier:Richard_D_Ryder_in_The_Superior_Human_(2012).jpg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xfrm>
            <a:off x="381000" y="685800"/>
            <a:ext cx="6096000" cy="3429000"/>
          </a:xfrm>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https://commons.wikimedia.org/wiki/File:%22The_School_of_Athens%22_by_Raffaello_Sanzio_da_Urbino.jpg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noRot="1" noChangeAspect="1"/>
          </p:cNvSpPr>
          <p:nvPr>
            <p:ph type="sldImg"/>
          </p:nvPr>
        </p:nvSpPr>
        <p:spPr>
          <a:xfrm>
            <a:off x="381000" y="685800"/>
            <a:ext cx="6096000" cy="3429000"/>
          </a:xfrm>
          <a:prstGeom prst="rect">
            <a:avLst/>
          </a:prstGeom>
        </p:spPr>
        <p:txBody>
          <a:bodyPr/>
          <a:lstStyle/>
          <a:p>
            <a:endParaRPr/>
          </a:p>
        </p:txBody>
      </p:sp>
      <p:sp>
        <p:nvSpPr>
          <p:cNvPr id="154" name="Shape 154"/>
          <p:cNvSpPr>
            <a:spLocks noGrp="1"/>
          </p:cNvSpPr>
          <p:nvPr>
            <p:ph type="body" sz="quarter" idx="1"/>
          </p:nvPr>
        </p:nvSpPr>
        <p:spPr>
          <a:prstGeom prst="rect">
            <a:avLst/>
          </a:prstGeom>
        </p:spPr>
        <p:txBody>
          <a:bodyPr/>
          <a:lstStyle/>
          <a:p>
            <a:r>
              <a:t>Descartes. </a:t>
            </a:r>
          </a:p>
          <a:p>
            <a:r>
              <a:t>Image tirée de </a:t>
            </a:r>
            <a:r>
              <a:rPr u="sng">
                <a:solidFill>
                  <a:srgbClr val="0563C1"/>
                </a:solidFill>
                <a:uFill>
                  <a:solidFill>
                    <a:srgbClr val="0563C1"/>
                  </a:solidFill>
                </a:uFill>
              </a:rPr>
              <a:t>https://fr.wikipedia.org/wiki/Ren%C3%A9_Descartes#/media/Fichier:Statue_de_Ren%C3%A9_DESCARTES_-_Jean-Charles_GUILLO.jpg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xfrm>
            <a:off x="381000" y="685800"/>
            <a:ext cx="6096000" cy="3429000"/>
          </a:xfrm>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https://fr.wikipedia.org/wiki/Porphyre_de_Tyr#/media/Fichier:AverroesAndPorphyry.JPG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xfrm>
            <a:off x="381000" y="685800"/>
            <a:ext cx="6096000" cy="3429000"/>
          </a:xfrm>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https://fr.wikipedia.org/wiki/Jeremy_Bentham#/media/Fichier:Jeremy_Bentham_by_Henry_William_Pickersgill_detail.jpg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1524000" y="1122362"/>
            <a:ext cx="9144000" cy="2387601"/>
          </a:xfrm>
          <a:prstGeom prst="rect">
            <a:avLst/>
          </a:prstGeom>
        </p:spPr>
        <p:txBody>
          <a:bodyPr anchor="b"/>
          <a:lstStyle>
            <a:lvl1pPr algn="ctr">
              <a:defRPr sz="6000"/>
            </a:lvl1pPr>
          </a:lstStyle>
          <a:p>
            <a:r>
              <a:t>Texte du titre</a:t>
            </a:r>
          </a:p>
        </p:txBody>
      </p:sp>
      <p:sp>
        <p:nvSpPr>
          <p:cNvPr id="12" name="Texte niveau 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ontenu avec légende">
    <p:spTree>
      <p:nvGrpSpPr>
        <p:cNvPr id="1" name=""/>
        <p:cNvGrpSpPr/>
        <p:nvPr/>
      </p:nvGrpSpPr>
      <p:grpSpPr>
        <a:xfrm>
          <a:off x="0" y="0"/>
          <a:ext cx="0" cy="0"/>
          <a:chOff x="0" y="0"/>
          <a:chExt cx="0" cy="0"/>
        </a:xfrm>
      </p:grpSpPr>
      <p:sp>
        <p:nvSpPr>
          <p:cNvPr id="88" name="Texte du titre"/>
          <p:cNvSpPr txBox="1">
            <a:spLocks noGrp="1"/>
          </p:cNvSpPr>
          <p:nvPr>
            <p:ph type="title"/>
          </p:nvPr>
        </p:nvSpPr>
        <p:spPr>
          <a:xfrm>
            <a:off x="839787" y="457200"/>
            <a:ext cx="3932239" cy="1600200"/>
          </a:xfrm>
          <a:prstGeom prst="rect">
            <a:avLst/>
          </a:prstGeom>
        </p:spPr>
        <p:txBody>
          <a:bodyPr anchor="b"/>
          <a:lstStyle>
            <a:lvl1pPr>
              <a:defRPr sz="3200"/>
            </a:lvl1pPr>
          </a:lstStyle>
          <a:p>
            <a:r>
              <a:t>Texte du titre</a:t>
            </a:r>
          </a:p>
        </p:txBody>
      </p:sp>
      <p:sp>
        <p:nvSpPr>
          <p:cNvPr id="89" name="Texte niveau 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Texte niveau 1</a:t>
            </a:r>
          </a:p>
          <a:p>
            <a:pPr lvl="1"/>
            <a:r>
              <a:t>Texte niveau 2</a:t>
            </a:r>
          </a:p>
          <a:p>
            <a:pPr lvl="2"/>
            <a:r>
              <a:t>Texte niveau 3</a:t>
            </a:r>
          </a:p>
          <a:p>
            <a:pPr lvl="3"/>
            <a:r>
              <a:t>Texte niveau 4</a:t>
            </a:r>
          </a:p>
          <a:p>
            <a:pPr lvl="4"/>
            <a:r>
              <a:t>Texte niveau 5</a:t>
            </a:r>
          </a:p>
        </p:txBody>
      </p:sp>
      <p:sp>
        <p:nvSpPr>
          <p:cNvPr id="90" name="Espace réservé du texte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9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Image avec légende">
    <p:spTree>
      <p:nvGrpSpPr>
        <p:cNvPr id="1" name=""/>
        <p:cNvGrpSpPr/>
        <p:nvPr/>
      </p:nvGrpSpPr>
      <p:grpSpPr>
        <a:xfrm>
          <a:off x="0" y="0"/>
          <a:ext cx="0" cy="0"/>
          <a:chOff x="0" y="0"/>
          <a:chExt cx="0" cy="0"/>
        </a:xfrm>
      </p:grpSpPr>
      <p:sp>
        <p:nvSpPr>
          <p:cNvPr id="98" name="Texte du titre"/>
          <p:cNvSpPr txBox="1">
            <a:spLocks noGrp="1"/>
          </p:cNvSpPr>
          <p:nvPr>
            <p:ph type="title"/>
          </p:nvPr>
        </p:nvSpPr>
        <p:spPr>
          <a:xfrm>
            <a:off x="839787" y="457200"/>
            <a:ext cx="3932239" cy="1600200"/>
          </a:xfrm>
          <a:prstGeom prst="rect">
            <a:avLst/>
          </a:prstGeom>
        </p:spPr>
        <p:txBody>
          <a:bodyPr anchor="b"/>
          <a:lstStyle>
            <a:lvl1pPr>
              <a:defRPr sz="3200"/>
            </a:lvl1pPr>
          </a:lstStyle>
          <a:p>
            <a:r>
              <a:t>Texte du titre</a:t>
            </a:r>
          </a:p>
        </p:txBody>
      </p:sp>
      <p:sp>
        <p:nvSpPr>
          <p:cNvPr id="99" name="Espace réservé pour une image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100" name="Texte niveau 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Texte niveau 1</a:t>
            </a:r>
          </a:p>
          <a:p>
            <a:pPr lvl="1"/>
            <a:r>
              <a:t>Texte niveau 2</a:t>
            </a:r>
          </a:p>
          <a:p>
            <a:pPr lvl="2"/>
            <a:r>
              <a:t>Texte niveau 3</a:t>
            </a:r>
          </a:p>
          <a:p>
            <a:pPr lvl="3"/>
            <a:r>
              <a:t>Texte niveau 4</a:t>
            </a:r>
          </a:p>
          <a:p>
            <a:pPr lvl="4"/>
            <a:r>
              <a:t>Texte niveau 5</a:t>
            </a:r>
          </a:p>
        </p:txBody>
      </p:sp>
      <p:sp>
        <p:nvSpPr>
          <p:cNvPr id="10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iapositive de titre 0">
    <p:bg>
      <p:bgPr>
        <a:solidFill>
          <a:srgbClr val="000000"/>
        </a:solidFill>
        <a:effectLst/>
      </p:bgPr>
    </p:bg>
    <p:spTree>
      <p:nvGrpSpPr>
        <p:cNvPr id="1" name=""/>
        <p:cNvGrpSpPr/>
        <p:nvPr/>
      </p:nvGrpSpPr>
      <p:grpSpPr>
        <a:xfrm>
          <a:off x="0" y="0"/>
          <a:ext cx="0" cy="0"/>
          <a:chOff x="0" y="0"/>
          <a:chExt cx="0" cy="0"/>
        </a:xfrm>
      </p:grpSpPr>
      <p:sp>
        <p:nvSpPr>
          <p:cNvPr id="20" name="Numéro de diapositive"/>
          <p:cNvSpPr txBox="1">
            <a:spLocks noGrp="1"/>
          </p:cNvSpPr>
          <p:nvPr>
            <p:ph type="sldNum" sz="quarter" idx="2"/>
          </p:nvPr>
        </p:nvSpPr>
        <p:spPr>
          <a:xfrm>
            <a:off x="11078507" y="6404292"/>
            <a:ext cx="275293" cy="269241"/>
          </a:xfrm>
          <a:prstGeom prst="rect">
            <a:avLst/>
          </a:prstGeom>
        </p:spPr>
        <p:txBody>
          <a:bodyPr/>
          <a:lstStyle>
            <a:lvl1pPr algn="r">
              <a:lnSpc>
                <a:spcPct val="100000"/>
              </a:lnSpc>
              <a:spcBef>
                <a:spcPts val="0"/>
              </a:spcBef>
              <a:defRPr sz="1200">
                <a:latin typeface="+mn-lt"/>
                <a:ea typeface="+mn-ea"/>
                <a:cs typeface="+mn-cs"/>
                <a:sym typeface="Roboto"/>
              </a:defRPr>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27" name="Texte du titre"/>
          <p:cNvSpPr txBox="1">
            <a:spLocks noGrp="1"/>
          </p:cNvSpPr>
          <p:nvPr>
            <p:ph type="title"/>
          </p:nvPr>
        </p:nvSpPr>
        <p:spPr>
          <a:prstGeom prst="rect">
            <a:avLst/>
          </a:prstGeom>
        </p:spPr>
        <p:txBody>
          <a:bodyPr/>
          <a:lstStyle/>
          <a:p>
            <a:r>
              <a:t>Texte du titre</a:t>
            </a:r>
          </a:p>
        </p:txBody>
      </p:sp>
      <p:sp>
        <p:nvSpPr>
          <p:cNvPr id="28"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2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re et contenu 0">
    <p:bg>
      <p:bgPr>
        <a:solidFill>
          <a:srgbClr val="000000"/>
        </a:solidFill>
        <a:effectLst/>
      </p:bgPr>
    </p:bg>
    <p:spTree>
      <p:nvGrpSpPr>
        <p:cNvPr id="1" name=""/>
        <p:cNvGrpSpPr/>
        <p:nvPr/>
      </p:nvGrpSpPr>
      <p:grpSpPr>
        <a:xfrm>
          <a:off x="0" y="0"/>
          <a:ext cx="0" cy="0"/>
          <a:chOff x="0" y="0"/>
          <a:chExt cx="0" cy="0"/>
        </a:xfrm>
      </p:grpSpPr>
      <p:sp>
        <p:nvSpPr>
          <p:cNvPr id="36" name="Texte du titre"/>
          <p:cNvSpPr txBox="1">
            <a:spLocks noGrp="1"/>
          </p:cNvSpPr>
          <p:nvPr>
            <p:ph type="title"/>
          </p:nvPr>
        </p:nvSpPr>
        <p:spPr>
          <a:prstGeom prst="rect">
            <a:avLst/>
          </a:prstGeom>
        </p:spPr>
        <p:txBody>
          <a:bodyPr/>
          <a:lstStyle>
            <a:lvl1pPr>
              <a:defRPr>
                <a:solidFill>
                  <a:srgbClr val="FFFFFF"/>
                </a:solidFill>
              </a:defRPr>
            </a:lvl1pPr>
          </a:lstStyle>
          <a:p>
            <a:r>
              <a:t>Texte du titre</a:t>
            </a:r>
          </a:p>
        </p:txBody>
      </p:sp>
      <p:sp>
        <p:nvSpPr>
          <p:cNvPr id="37" name="Texte niveau 1…"/>
          <p:cNvSpPr txBox="1">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Texte niveau 1</a:t>
            </a:r>
          </a:p>
          <a:p>
            <a:pPr lvl="1"/>
            <a:r>
              <a:t>Texte niveau 2</a:t>
            </a:r>
          </a:p>
          <a:p>
            <a:pPr lvl="2"/>
            <a:r>
              <a:t>Texte niveau 3</a:t>
            </a:r>
          </a:p>
          <a:p>
            <a:pPr lvl="3"/>
            <a:r>
              <a:t>Texte niveau 4</a:t>
            </a:r>
          </a:p>
          <a:p>
            <a:pPr lvl="4"/>
            <a:r>
              <a:t>Texte niveau 5</a:t>
            </a:r>
          </a:p>
        </p:txBody>
      </p:sp>
      <p:sp>
        <p:nvSpPr>
          <p:cNvPr id="38" name="Numéro de diapositive"/>
          <p:cNvSpPr txBox="1">
            <a:spLocks noGrp="1"/>
          </p:cNvSpPr>
          <p:nvPr>
            <p:ph type="sldNum" sz="quarter" idx="2"/>
          </p:nvPr>
        </p:nvSpPr>
        <p:spPr>
          <a:xfrm>
            <a:off x="11078507" y="6404292"/>
            <a:ext cx="275293" cy="269241"/>
          </a:xfrm>
          <a:prstGeom prst="rect">
            <a:avLst/>
          </a:prstGeom>
        </p:spPr>
        <p:txBody>
          <a:bodyPr/>
          <a:lstStyle>
            <a:lvl1pPr algn="r">
              <a:lnSpc>
                <a:spcPct val="100000"/>
              </a:lnSpc>
              <a:spcBef>
                <a:spcPts val="0"/>
              </a:spcBef>
              <a:defRPr sz="1200">
                <a:latin typeface="+mn-lt"/>
                <a:ea typeface="+mn-ea"/>
                <a:cs typeface="+mn-cs"/>
                <a:sym typeface="Roboto"/>
              </a:defRPr>
            </a:lvl1p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de section">
    <p:spTree>
      <p:nvGrpSpPr>
        <p:cNvPr id="1" name=""/>
        <p:cNvGrpSpPr/>
        <p:nvPr/>
      </p:nvGrpSpPr>
      <p:grpSpPr>
        <a:xfrm>
          <a:off x="0" y="0"/>
          <a:ext cx="0" cy="0"/>
          <a:chOff x="0" y="0"/>
          <a:chExt cx="0" cy="0"/>
        </a:xfrm>
      </p:grpSpPr>
      <p:sp>
        <p:nvSpPr>
          <p:cNvPr id="45" name="Texte du titre"/>
          <p:cNvSpPr txBox="1">
            <a:spLocks noGrp="1"/>
          </p:cNvSpPr>
          <p:nvPr>
            <p:ph type="title"/>
          </p:nvPr>
        </p:nvSpPr>
        <p:spPr>
          <a:xfrm>
            <a:off x="831850" y="1709738"/>
            <a:ext cx="10515600" cy="2852737"/>
          </a:xfrm>
          <a:prstGeom prst="rect">
            <a:avLst/>
          </a:prstGeom>
        </p:spPr>
        <p:txBody>
          <a:bodyPr anchor="b"/>
          <a:lstStyle>
            <a:lvl1pPr>
              <a:defRPr sz="6000"/>
            </a:lvl1pPr>
          </a:lstStyle>
          <a:p>
            <a:r>
              <a:t>Texte du titre</a:t>
            </a:r>
          </a:p>
        </p:txBody>
      </p:sp>
      <p:sp>
        <p:nvSpPr>
          <p:cNvPr id="46" name="Texte niveau 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Texte niveau 1</a:t>
            </a:r>
          </a:p>
          <a:p>
            <a:pPr lvl="1"/>
            <a:r>
              <a:t>Texte niveau 2</a:t>
            </a:r>
          </a:p>
          <a:p>
            <a:pPr lvl="2"/>
            <a:r>
              <a:t>Texte niveau 3</a:t>
            </a:r>
          </a:p>
          <a:p>
            <a:pPr lvl="3"/>
            <a:r>
              <a:t>Texte niveau 4</a:t>
            </a:r>
          </a:p>
          <a:p>
            <a:pPr lvl="4"/>
            <a:r>
              <a:t>Texte niveau 5</a:t>
            </a:r>
          </a:p>
        </p:txBody>
      </p:sp>
      <p:sp>
        <p:nvSpPr>
          <p:cNvPr id="4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ux contenus">
    <p:spTree>
      <p:nvGrpSpPr>
        <p:cNvPr id="1" name=""/>
        <p:cNvGrpSpPr/>
        <p:nvPr/>
      </p:nvGrpSpPr>
      <p:grpSpPr>
        <a:xfrm>
          <a:off x="0" y="0"/>
          <a:ext cx="0" cy="0"/>
          <a:chOff x="0" y="0"/>
          <a:chExt cx="0" cy="0"/>
        </a:xfrm>
      </p:grpSpPr>
      <p:sp>
        <p:nvSpPr>
          <p:cNvPr id="54" name="Texte du titre"/>
          <p:cNvSpPr txBox="1">
            <a:spLocks noGrp="1"/>
          </p:cNvSpPr>
          <p:nvPr>
            <p:ph type="title"/>
          </p:nvPr>
        </p:nvSpPr>
        <p:spPr>
          <a:prstGeom prst="rect">
            <a:avLst/>
          </a:prstGeom>
        </p:spPr>
        <p:txBody>
          <a:bodyPr/>
          <a:lstStyle/>
          <a:p>
            <a:r>
              <a:t>Texte du titre</a:t>
            </a:r>
          </a:p>
        </p:txBody>
      </p:sp>
      <p:sp>
        <p:nvSpPr>
          <p:cNvPr id="55" name="Texte niveau 1…"/>
          <p:cNvSpPr txBox="1">
            <a:spLocks noGrp="1"/>
          </p:cNvSpPr>
          <p:nvPr>
            <p:ph type="body" sz="half" idx="1"/>
          </p:nvPr>
        </p:nvSpPr>
        <p:spPr>
          <a:xfrm>
            <a:off x="838200" y="1825625"/>
            <a:ext cx="5181600" cy="4351338"/>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5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mparaison">
    <p:spTree>
      <p:nvGrpSpPr>
        <p:cNvPr id="1" name=""/>
        <p:cNvGrpSpPr/>
        <p:nvPr/>
      </p:nvGrpSpPr>
      <p:grpSpPr>
        <a:xfrm>
          <a:off x="0" y="0"/>
          <a:ext cx="0" cy="0"/>
          <a:chOff x="0" y="0"/>
          <a:chExt cx="0" cy="0"/>
        </a:xfrm>
      </p:grpSpPr>
      <p:sp>
        <p:nvSpPr>
          <p:cNvPr id="63" name="Texte du titre"/>
          <p:cNvSpPr txBox="1">
            <a:spLocks noGrp="1"/>
          </p:cNvSpPr>
          <p:nvPr>
            <p:ph type="title"/>
          </p:nvPr>
        </p:nvSpPr>
        <p:spPr>
          <a:xfrm>
            <a:off x="839787" y="365125"/>
            <a:ext cx="10515601" cy="1325563"/>
          </a:xfrm>
          <a:prstGeom prst="rect">
            <a:avLst/>
          </a:prstGeom>
        </p:spPr>
        <p:txBody>
          <a:bodyPr/>
          <a:lstStyle/>
          <a:p>
            <a:r>
              <a:t>Texte du titre</a:t>
            </a:r>
          </a:p>
        </p:txBody>
      </p:sp>
      <p:sp>
        <p:nvSpPr>
          <p:cNvPr id="64" name="Texte niveau 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Texte niveau 1</a:t>
            </a:r>
          </a:p>
          <a:p>
            <a:pPr lvl="1"/>
            <a:r>
              <a:t>Texte niveau 2</a:t>
            </a:r>
          </a:p>
          <a:p>
            <a:pPr lvl="2"/>
            <a:r>
              <a:t>Texte niveau 3</a:t>
            </a:r>
          </a:p>
          <a:p>
            <a:pPr lvl="3"/>
            <a:r>
              <a:t>Texte niveau 4</a:t>
            </a:r>
          </a:p>
          <a:p>
            <a:pPr lvl="4"/>
            <a:r>
              <a:t>Texte niveau 5</a:t>
            </a:r>
          </a:p>
        </p:txBody>
      </p:sp>
      <p:sp>
        <p:nvSpPr>
          <p:cNvPr id="65" name="Espace réservé du texte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a:pPr>
            <a:endParaRPr/>
          </a:p>
        </p:txBody>
      </p:sp>
      <p:sp>
        <p:nvSpPr>
          <p:cNvPr id="6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re seul">
    <p:spTree>
      <p:nvGrpSpPr>
        <p:cNvPr id="1" name=""/>
        <p:cNvGrpSpPr/>
        <p:nvPr/>
      </p:nvGrpSpPr>
      <p:grpSpPr>
        <a:xfrm>
          <a:off x="0" y="0"/>
          <a:ext cx="0" cy="0"/>
          <a:chOff x="0" y="0"/>
          <a:chExt cx="0" cy="0"/>
        </a:xfrm>
      </p:grpSpPr>
      <p:sp>
        <p:nvSpPr>
          <p:cNvPr id="73" name="Texte du titre"/>
          <p:cNvSpPr txBox="1">
            <a:spLocks noGrp="1"/>
          </p:cNvSpPr>
          <p:nvPr>
            <p:ph type="title"/>
          </p:nvPr>
        </p:nvSpPr>
        <p:spPr>
          <a:prstGeom prst="rect">
            <a:avLst/>
          </a:prstGeom>
        </p:spPr>
        <p:txBody>
          <a:bodyPr/>
          <a:lstStyle/>
          <a:p>
            <a:r>
              <a:t>Texte du titre</a:t>
            </a:r>
          </a:p>
        </p:txBody>
      </p:sp>
      <p:sp>
        <p:nvSpPr>
          <p:cNvPr id="7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Vide">
    <p:spTree>
      <p:nvGrpSpPr>
        <p:cNvPr id="1" name=""/>
        <p:cNvGrpSpPr/>
        <p:nvPr/>
      </p:nvGrpSpPr>
      <p:grpSpPr>
        <a:xfrm>
          <a:off x="0" y="0"/>
          <a:ext cx="0" cy="0"/>
          <a:chOff x="0" y="0"/>
          <a:chExt cx="0" cy="0"/>
        </a:xfrm>
      </p:grpSpPr>
      <p:sp>
        <p:nvSpPr>
          <p:cNvPr id="8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Texte du titre</a:t>
            </a:r>
          </a:p>
        </p:txBody>
      </p:sp>
      <p:sp>
        <p:nvSpPr>
          <p:cNvPr id="3" name="Texte niveau 1…"/>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11353800" y="6283642"/>
            <a:ext cx="498287" cy="510541"/>
          </a:xfrm>
          <a:prstGeom prst="rect">
            <a:avLst/>
          </a:prstGeom>
          <a:ln w="12700">
            <a:miter lim="400000"/>
          </a:ln>
        </p:spPr>
        <p:txBody>
          <a:bodyPr wrap="none" lIns="45719" rIns="45719" anchor="ctr">
            <a:spAutoFit/>
          </a:bodyPr>
          <a:lstStyle>
            <a:lvl1pPr>
              <a:lnSpc>
                <a:spcPct val="120000"/>
              </a:lnSpc>
              <a:spcBef>
                <a:spcPts val="1500"/>
              </a:spcBef>
              <a:defRPr sz="2800">
                <a:solidFill>
                  <a:srgbClr val="FFFFFF"/>
                </a:solidFill>
                <a:latin typeface="Roboto Light"/>
                <a:ea typeface="Roboto Light"/>
                <a:cs typeface="Roboto Light"/>
                <a:sym typeface="Roboto Light"/>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Roboto"/>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Roboto"/>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Roboto"/>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Roboto"/>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Roboto"/>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Roboto"/>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Roboto"/>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Roboto"/>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Roboto"/>
        </a:defRPr>
      </a:lvl9pPr>
    </p:titleStyle>
    <p:bodyStyle>
      <a:lvl1pPr marL="228600" marR="0" indent="-228600" algn="l" defTabSz="914400" rtl="0" latinLnBrk="0">
        <a:lnSpc>
          <a:spcPct val="90000"/>
        </a:lnSpc>
        <a:spcBef>
          <a:spcPts val="1000"/>
        </a:spcBef>
        <a:spcAft>
          <a:spcPts val="0"/>
        </a:spcAft>
        <a:buClrTx/>
        <a:buSzPct val="100000"/>
        <a:buFont typeface="Roboto"/>
        <a:buChar char="•"/>
        <a:tabLst/>
        <a:defRPr sz="2800" b="0" i="0" u="none" strike="noStrike" cap="none" spc="0" baseline="0">
          <a:solidFill>
            <a:srgbClr val="000000"/>
          </a:solidFill>
          <a:uFillTx/>
          <a:latin typeface="+mn-lt"/>
          <a:ea typeface="+mn-ea"/>
          <a:cs typeface="+mn-cs"/>
          <a:sym typeface="Roboto"/>
        </a:defRPr>
      </a:lvl1pPr>
      <a:lvl2pPr marL="723900" marR="0" indent="-266700" algn="l" defTabSz="914400" rtl="0" latinLnBrk="0">
        <a:lnSpc>
          <a:spcPct val="90000"/>
        </a:lnSpc>
        <a:spcBef>
          <a:spcPts val="1000"/>
        </a:spcBef>
        <a:spcAft>
          <a:spcPts val="0"/>
        </a:spcAft>
        <a:buClrTx/>
        <a:buSzPct val="100000"/>
        <a:buFont typeface="Roboto"/>
        <a:buChar char="•"/>
        <a:tabLst/>
        <a:defRPr sz="2800" b="0" i="0" u="none" strike="noStrike" cap="none" spc="0" baseline="0">
          <a:solidFill>
            <a:srgbClr val="000000"/>
          </a:solidFill>
          <a:uFillTx/>
          <a:latin typeface="+mn-lt"/>
          <a:ea typeface="+mn-ea"/>
          <a:cs typeface="+mn-cs"/>
          <a:sym typeface="Roboto"/>
        </a:defRPr>
      </a:lvl2pPr>
      <a:lvl3pPr marL="1234439" marR="0" indent="-320039" algn="l" defTabSz="914400" rtl="0" latinLnBrk="0">
        <a:lnSpc>
          <a:spcPct val="90000"/>
        </a:lnSpc>
        <a:spcBef>
          <a:spcPts val="1000"/>
        </a:spcBef>
        <a:spcAft>
          <a:spcPts val="0"/>
        </a:spcAft>
        <a:buClrTx/>
        <a:buSzPct val="100000"/>
        <a:buFont typeface="Roboto"/>
        <a:buChar char="•"/>
        <a:tabLst/>
        <a:defRPr sz="2800" b="0" i="0" u="none" strike="noStrike" cap="none" spc="0" baseline="0">
          <a:solidFill>
            <a:srgbClr val="000000"/>
          </a:solidFill>
          <a:uFillTx/>
          <a:latin typeface="+mn-lt"/>
          <a:ea typeface="+mn-ea"/>
          <a:cs typeface="+mn-cs"/>
          <a:sym typeface="Roboto"/>
        </a:defRPr>
      </a:lvl3pPr>
      <a:lvl4pPr marL="1727200" marR="0" indent="-355600" algn="l" defTabSz="914400" rtl="0" latinLnBrk="0">
        <a:lnSpc>
          <a:spcPct val="90000"/>
        </a:lnSpc>
        <a:spcBef>
          <a:spcPts val="1000"/>
        </a:spcBef>
        <a:spcAft>
          <a:spcPts val="0"/>
        </a:spcAft>
        <a:buClrTx/>
        <a:buSzPct val="100000"/>
        <a:buFont typeface="Roboto"/>
        <a:buChar char="•"/>
        <a:tabLst/>
        <a:defRPr sz="2800" b="0" i="0" u="none" strike="noStrike" cap="none" spc="0" baseline="0">
          <a:solidFill>
            <a:srgbClr val="000000"/>
          </a:solidFill>
          <a:uFillTx/>
          <a:latin typeface="+mn-lt"/>
          <a:ea typeface="+mn-ea"/>
          <a:cs typeface="+mn-cs"/>
          <a:sym typeface="Roboto"/>
        </a:defRPr>
      </a:lvl4pPr>
      <a:lvl5pPr marL="2184400" marR="0" indent="-355600" algn="l" defTabSz="914400" rtl="0" latinLnBrk="0">
        <a:lnSpc>
          <a:spcPct val="90000"/>
        </a:lnSpc>
        <a:spcBef>
          <a:spcPts val="1000"/>
        </a:spcBef>
        <a:spcAft>
          <a:spcPts val="0"/>
        </a:spcAft>
        <a:buClrTx/>
        <a:buSzPct val="100000"/>
        <a:buFont typeface="Roboto"/>
        <a:buChar char="•"/>
        <a:tabLst/>
        <a:defRPr sz="2800" b="0" i="0" u="none" strike="noStrike" cap="none" spc="0" baseline="0">
          <a:solidFill>
            <a:srgbClr val="000000"/>
          </a:solidFill>
          <a:uFillTx/>
          <a:latin typeface="+mn-lt"/>
          <a:ea typeface="+mn-ea"/>
          <a:cs typeface="+mn-cs"/>
          <a:sym typeface="Roboto"/>
        </a:defRPr>
      </a:lvl5pPr>
      <a:lvl6pPr marL="2641600" marR="0" indent="-355600" algn="l" defTabSz="914400" rtl="0" latinLnBrk="0">
        <a:lnSpc>
          <a:spcPct val="90000"/>
        </a:lnSpc>
        <a:spcBef>
          <a:spcPts val="1000"/>
        </a:spcBef>
        <a:spcAft>
          <a:spcPts val="0"/>
        </a:spcAft>
        <a:buClrTx/>
        <a:buSzPct val="100000"/>
        <a:buFont typeface="Roboto"/>
        <a:buChar char="•"/>
        <a:tabLst/>
        <a:defRPr sz="2800" b="0" i="0" u="none" strike="noStrike" cap="none" spc="0" baseline="0">
          <a:solidFill>
            <a:srgbClr val="000000"/>
          </a:solidFill>
          <a:uFillTx/>
          <a:latin typeface="+mn-lt"/>
          <a:ea typeface="+mn-ea"/>
          <a:cs typeface="+mn-cs"/>
          <a:sym typeface="Roboto"/>
        </a:defRPr>
      </a:lvl6pPr>
      <a:lvl7pPr marL="3098800" marR="0" indent="-355600" algn="l" defTabSz="914400" rtl="0" latinLnBrk="0">
        <a:lnSpc>
          <a:spcPct val="90000"/>
        </a:lnSpc>
        <a:spcBef>
          <a:spcPts val="1000"/>
        </a:spcBef>
        <a:spcAft>
          <a:spcPts val="0"/>
        </a:spcAft>
        <a:buClrTx/>
        <a:buSzPct val="100000"/>
        <a:buFont typeface="Roboto"/>
        <a:buChar char="•"/>
        <a:tabLst/>
        <a:defRPr sz="2800" b="0" i="0" u="none" strike="noStrike" cap="none" spc="0" baseline="0">
          <a:solidFill>
            <a:srgbClr val="000000"/>
          </a:solidFill>
          <a:uFillTx/>
          <a:latin typeface="+mn-lt"/>
          <a:ea typeface="+mn-ea"/>
          <a:cs typeface="+mn-cs"/>
          <a:sym typeface="Roboto"/>
        </a:defRPr>
      </a:lvl7pPr>
      <a:lvl8pPr marL="3556000" marR="0" indent="-355600" algn="l" defTabSz="914400" rtl="0" latinLnBrk="0">
        <a:lnSpc>
          <a:spcPct val="90000"/>
        </a:lnSpc>
        <a:spcBef>
          <a:spcPts val="1000"/>
        </a:spcBef>
        <a:spcAft>
          <a:spcPts val="0"/>
        </a:spcAft>
        <a:buClrTx/>
        <a:buSzPct val="100000"/>
        <a:buFont typeface="Roboto"/>
        <a:buChar char="•"/>
        <a:tabLst/>
        <a:defRPr sz="2800" b="0" i="0" u="none" strike="noStrike" cap="none" spc="0" baseline="0">
          <a:solidFill>
            <a:srgbClr val="000000"/>
          </a:solidFill>
          <a:uFillTx/>
          <a:latin typeface="+mn-lt"/>
          <a:ea typeface="+mn-ea"/>
          <a:cs typeface="+mn-cs"/>
          <a:sym typeface="Roboto"/>
        </a:defRPr>
      </a:lvl8pPr>
      <a:lvl9pPr marL="4013200" marR="0" indent="-355600" algn="l" defTabSz="914400" rtl="0" latinLnBrk="0">
        <a:lnSpc>
          <a:spcPct val="90000"/>
        </a:lnSpc>
        <a:spcBef>
          <a:spcPts val="1000"/>
        </a:spcBef>
        <a:spcAft>
          <a:spcPts val="0"/>
        </a:spcAft>
        <a:buClrTx/>
        <a:buSzPct val="100000"/>
        <a:buFont typeface="Roboto"/>
        <a:buChar char="•"/>
        <a:tabLst/>
        <a:defRPr sz="2800" b="0" i="0" u="none" strike="noStrike" cap="none" spc="0" baseline="0">
          <a:solidFill>
            <a:srgbClr val="000000"/>
          </a:solidFill>
          <a:uFillTx/>
          <a:latin typeface="+mn-lt"/>
          <a:ea typeface="+mn-ea"/>
          <a:cs typeface="+mn-cs"/>
          <a:sym typeface="Roboto"/>
        </a:defRPr>
      </a:lvl9pPr>
    </p:bodyStyle>
    <p:otherStyle>
      <a:lvl1pPr marL="0" marR="0" indent="0" algn="l" defTabSz="914400" rtl="0" latinLnBrk="0">
        <a:lnSpc>
          <a:spcPct val="120000"/>
        </a:lnSpc>
        <a:spcBef>
          <a:spcPts val="1500"/>
        </a:spcBef>
        <a:spcAft>
          <a:spcPts val="0"/>
        </a:spcAft>
        <a:buClrTx/>
        <a:buSzTx/>
        <a:buFontTx/>
        <a:buNone/>
        <a:tabLst/>
        <a:defRPr sz="2800" b="0" i="0" u="none" strike="noStrike" cap="none" spc="0" baseline="0">
          <a:solidFill>
            <a:schemeClr val="tx1"/>
          </a:solidFill>
          <a:uFillTx/>
          <a:latin typeface="+mn-lt"/>
          <a:ea typeface="+mn-ea"/>
          <a:cs typeface="+mn-cs"/>
          <a:sym typeface="Roboto Light"/>
        </a:defRPr>
      </a:lvl1pPr>
      <a:lvl2pPr marL="0" marR="0" indent="457200" algn="l" defTabSz="914400" rtl="0" latinLnBrk="0">
        <a:lnSpc>
          <a:spcPct val="120000"/>
        </a:lnSpc>
        <a:spcBef>
          <a:spcPts val="1500"/>
        </a:spcBef>
        <a:spcAft>
          <a:spcPts val="0"/>
        </a:spcAft>
        <a:buClrTx/>
        <a:buSzTx/>
        <a:buFontTx/>
        <a:buNone/>
        <a:tabLst/>
        <a:defRPr sz="2800" b="0" i="0" u="none" strike="noStrike" cap="none" spc="0" baseline="0">
          <a:solidFill>
            <a:schemeClr val="tx1"/>
          </a:solidFill>
          <a:uFillTx/>
          <a:latin typeface="+mn-lt"/>
          <a:ea typeface="+mn-ea"/>
          <a:cs typeface="+mn-cs"/>
          <a:sym typeface="Roboto Light"/>
        </a:defRPr>
      </a:lvl2pPr>
      <a:lvl3pPr marL="0" marR="0" indent="914400" algn="l" defTabSz="914400" rtl="0" latinLnBrk="0">
        <a:lnSpc>
          <a:spcPct val="120000"/>
        </a:lnSpc>
        <a:spcBef>
          <a:spcPts val="1500"/>
        </a:spcBef>
        <a:spcAft>
          <a:spcPts val="0"/>
        </a:spcAft>
        <a:buClrTx/>
        <a:buSzTx/>
        <a:buFontTx/>
        <a:buNone/>
        <a:tabLst/>
        <a:defRPr sz="2800" b="0" i="0" u="none" strike="noStrike" cap="none" spc="0" baseline="0">
          <a:solidFill>
            <a:schemeClr val="tx1"/>
          </a:solidFill>
          <a:uFillTx/>
          <a:latin typeface="+mn-lt"/>
          <a:ea typeface="+mn-ea"/>
          <a:cs typeface="+mn-cs"/>
          <a:sym typeface="Roboto Light"/>
        </a:defRPr>
      </a:lvl3pPr>
      <a:lvl4pPr marL="0" marR="0" indent="1371600" algn="l" defTabSz="914400" rtl="0" latinLnBrk="0">
        <a:lnSpc>
          <a:spcPct val="120000"/>
        </a:lnSpc>
        <a:spcBef>
          <a:spcPts val="1500"/>
        </a:spcBef>
        <a:spcAft>
          <a:spcPts val="0"/>
        </a:spcAft>
        <a:buClrTx/>
        <a:buSzTx/>
        <a:buFontTx/>
        <a:buNone/>
        <a:tabLst/>
        <a:defRPr sz="2800" b="0" i="0" u="none" strike="noStrike" cap="none" spc="0" baseline="0">
          <a:solidFill>
            <a:schemeClr val="tx1"/>
          </a:solidFill>
          <a:uFillTx/>
          <a:latin typeface="+mn-lt"/>
          <a:ea typeface="+mn-ea"/>
          <a:cs typeface="+mn-cs"/>
          <a:sym typeface="Roboto Light"/>
        </a:defRPr>
      </a:lvl4pPr>
      <a:lvl5pPr marL="0" marR="0" indent="1828800" algn="l" defTabSz="914400" rtl="0" latinLnBrk="0">
        <a:lnSpc>
          <a:spcPct val="120000"/>
        </a:lnSpc>
        <a:spcBef>
          <a:spcPts val="1500"/>
        </a:spcBef>
        <a:spcAft>
          <a:spcPts val="0"/>
        </a:spcAft>
        <a:buClrTx/>
        <a:buSzTx/>
        <a:buFontTx/>
        <a:buNone/>
        <a:tabLst/>
        <a:defRPr sz="2800" b="0" i="0" u="none" strike="noStrike" cap="none" spc="0" baseline="0">
          <a:solidFill>
            <a:schemeClr val="tx1"/>
          </a:solidFill>
          <a:uFillTx/>
          <a:latin typeface="+mn-lt"/>
          <a:ea typeface="+mn-ea"/>
          <a:cs typeface="+mn-cs"/>
          <a:sym typeface="Roboto Light"/>
        </a:defRPr>
      </a:lvl5pPr>
      <a:lvl6pPr marL="0" marR="0" indent="2286000" algn="l" defTabSz="914400" rtl="0" latinLnBrk="0">
        <a:lnSpc>
          <a:spcPct val="120000"/>
        </a:lnSpc>
        <a:spcBef>
          <a:spcPts val="1500"/>
        </a:spcBef>
        <a:spcAft>
          <a:spcPts val="0"/>
        </a:spcAft>
        <a:buClrTx/>
        <a:buSzTx/>
        <a:buFontTx/>
        <a:buNone/>
        <a:tabLst/>
        <a:defRPr sz="2800" b="0" i="0" u="none" strike="noStrike" cap="none" spc="0" baseline="0">
          <a:solidFill>
            <a:schemeClr val="tx1"/>
          </a:solidFill>
          <a:uFillTx/>
          <a:latin typeface="+mn-lt"/>
          <a:ea typeface="+mn-ea"/>
          <a:cs typeface="+mn-cs"/>
          <a:sym typeface="Roboto Light"/>
        </a:defRPr>
      </a:lvl6pPr>
      <a:lvl7pPr marL="0" marR="0" indent="2743200" algn="l" defTabSz="914400" rtl="0" latinLnBrk="0">
        <a:lnSpc>
          <a:spcPct val="120000"/>
        </a:lnSpc>
        <a:spcBef>
          <a:spcPts val="1500"/>
        </a:spcBef>
        <a:spcAft>
          <a:spcPts val="0"/>
        </a:spcAft>
        <a:buClrTx/>
        <a:buSzTx/>
        <a:buFontTx/>
        <a:buNone/>
        <a:tabLst/>
        <a:defRPr sz="2800" b="0" i="0" u="none" strike="noStrike" cap="none" spc="0" baseline="0">
          <a:solidFill>
            <a:schemeClr val="tx1"/>
          </a:solidFill>
          <a:uFillTx/>
          <a:latin typeface="+mn-lt"/>
          <a:ea typeface="+mn-ea"/>
          <a:cs typeface="+mn-cs"/>
          <a:sym typeface="Roboto Light"/>
        </a:defRPr>
      </a:lvl7pPr>
      <a:lvl8pPr marL="0" marR="0" indent="3200400" algn="l" defTabSz="914400" rtl="0" latinLnBrk="0">
        <a:lnSpc>
          <a:spcPct val="120000"/>
        </a:lnSpc>
        <a:spcBef>
          <a:spcPts val="1500"/>
        </a:spcBef>
        <a:spcAft>
          <a:spcPts val="0"/>
        </a:spcAft>
        <a:buClrTx/>
        <a:buSzTx/>
        <a:buFontTx/>
        <a:buNone/>
        <a:tabLst/>
        <a:defRPr sz="2800" b="0" i="0" u="none" strike="noStrike" cap="none" spc="0" baseline="0">
          <a:solidFill>
            <a:schemeClr val="tx1"/>
          </a:solidFill>
          <a:uFillTx/>
          <a:latin typeface="+mn-lt"/>
          <a:ea typeface="+mn-ea"/>
          <a:cs typeface="+mn-cs"/>
          <a:sym typeface="Roboto Light"/>
        </a:defRPr>
      </a:lvl8pPr>
      <a:lvl9pPr marL="0" marR="0" indent="3657600" algn="l" defTabSz="914400" rtl="0" latinLnBrk="0">
        <a:lnSpc>
          <a:spcPct val="120000"/>
        </a:lnSpc>
        <a:spcBef>
          <a:spcPts val="1500"/>
        </a:spcBef>
        <a:spcAft>
          <a:spcPts val="0"/>
        </a:spcAft>
        <a:buClrTx/>
        <a:buSzTx/>
        <a:buFontTx/>
        <a:buNone/>
        <a:tabLst/>
        <a:defRPr sz="2800" b="0" i="0" u="none" strike="noStrike" cap="none" spc="0" baseline="0">
          <a:solidFill>
            <a:schemeClr val="tx1"/>
          </a:solidFill>
          <a:uFillTx/>
          <a:latin typeface="+mn-lt"/>
          <a:ea typeface="+mn-ea"/>
          <a:cs typeface="+mn-cs"/>
          <a:sym typeface="Roboto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fr.wikipedia.org/wiki/Humanisme#/media/Fichier:Tree_of_life_by_Haeckel.jpg" TargetMode="External"/><Relationship Id="rId2" Type="http://schemas.openxmlformats.org/officeDocument/2006/relationships/hyperlink" Target="https://en.wikipedia.org/wiki/Cruel_Treatment_of_Cattle_Act_1822#/media/File:Trial_of_Bill_Burns.jpg" TargetMode="External"/><Relationship Id="rId1" Type="http://schemas.openxmlformats.org/officeDocument/2006/relationships/slideLayout" Target="../slideLayouts/slideLayout9.xml"/><Relationship Id="rId4" Type="http://schemas.openxmlformats.org/officeDocument/2006/relationships/hyperlink" Target="https://fr.wikipedia.org/wiki/Racialisme#/media/Fichier:G._Bruno_-_Le_Tour_de_la_France_par_deux_enfants_p188.jpg"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en.wikipedia.org/wiki/Law#/media/File:Statua_Iustitiae.jpg" TargetMode="External"/><Relationship Id="rId2" Type="http://schemas.openxmlformats.org/officeDocument/2006/relationships/hyperlink" Target="https://commons.wikimedia.org/wiki/File:Kymlicka_panel.jpg" TargetMode="Externa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0" name="module4b.psd" descr="module4b.psd"/>
          <p:cNvPicPr>
            <a:picLocks noChangeAspect="1"/>
          </p:cNvPicPr>
          <p:nvPr/>
        </p:nvPicPr>
        <p:blipFill>
          <a:blip r:embed="rId3"/>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0" name="Espace réservé du contenu 2"/>
          <p:cNvSpPr txBox="1"/>
          <p:nvPr/>
        </p:nvSpPr>
        <p:spPr>
          <a:xfrm>
            <a:off x="509715" y="2387051"/>
            <a:ext cx="11531088" cy="45122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140000"/>
              </a:lnSpc>
              <a:spcBef>
                <a:spcPts val="1500"/>
              </a:spcBef>
              <a:buClr>
                <a:srgbClr val="FFCD00"/>
              </a:buClr>
              <a:buFont typeface="Roboto"/>
              <a:defRPr sz="2800">
                <a:solidFill>
                  <a:srgbClr val="FFFFFF"/>
                </a:solidFill>
                <a:latin typeface="Roboto Light"/>
                <a:ea typeface="Roboto Light"/>
                <a:cs typeface="Roboto Light"/>
                <a:sym typeface="Roboto Light"/>
              </a:defRPr>
            </a:pPr>
            <a:r>
              <a:t>(…) Quel autre critère devrait marquer la ligne infranchissable ? </a:t>
            </a:r>
            <a:br/>
            <a:r>
              <a:t>Est-ce la faculté de raisonner, ou peut-être celle de discourir? </a:t>
            </a:r>
            <a:br/>
            <a:r>
              <a:t>Mais un cheval ou un chien adulte sont des animaux incomparablement plus rationnels, et aussi plus causants, qu’un enfant d’un jour, ou </a:t>
            </a:r>
            <a:br/>
            <a:r>
              <a:t>d’une semaine, ou même d’un mois. Mais s’ils ne l’étaient pas, qu’est-ce que cela changerait? La question n’est pas : peuvent-ils raisonner? </a:t>
            </a:r>
            <a:br/>
            <a:r>
              <a:t>ni peuvent-ils parler? mais, peuvent-ils souffrir? (…)</a:t>
            </a:r>
          </a:p>
        </p:txBody>
      </p:sp>
      <p:sp>
        <p:nvSpPr>
          <p:cNvPr id="171" name="Rectangle 31"/>
          <p:cNvSpPr/>
          <p:nvPr/>
        </p:nvSpPr>
        <p:spPr>
          <a:xfrm>
            <a:off x="594382" y="1922328"/>
            <a:ext cx="6632787" cy="9826"/>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172" name="Titre 1"/>
          <p:cNvSpPr txBox="1"/>
          <p:nvPr/>
        </p:nvSpPr>
        <p:spPr>
          <a:xfrm>
            <a:off x="503149" y="449429"/>
            <a:ext cx="6834702" cy="14257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493776">
              <a:lnSpc>
                <a:spcPct val="110000"/>
              </a:lnSpc>
              <a:defRPr sz="3510">
                <a:solidFill>
                  <a:srgbClr val="FFFFFF"/>
                </a:solidFill>
                <a:latin typeface="Volkhov Regular"/>
                <a:ea typeface="Volkhov Regular"/>
                <a:cs typeface="Volkhov Regular"/>
                <a:sym typeface="Volkhov Regular"/>
              </a:defRPr>
            </a:lvl1pPr>
          </a:lstStyle>
          <a:p>
            <a:r>
              <a:t>Une critique formulée par Jeremy Bentham en 1789 (suite)</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ectangle 70"/>
          <p:cNvSpPr/>
          <p:nvPr/>
        </p:nvSpPr>
        <p:spPr>
          <a:xfrm>
            <a:off x="-2" y="0"/>
            <a:ext cx="12188954"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pic>
        <p:nvPicPr>
          <p:cNvPr id="175" name="Picture 2" descr="Picture 2"/>
          <p:cNvPicPr>
            <a:picLocks noChangeAspect="1"/>
          </p:cNvPicPr>
          <p:nvPr/>
        </p:nvPicPr>
        <p:blipFill>
          <a:blip r:embed="rId3"/>
          <a:srcRect l="21822" t="9374" r="2465" b="18147"/>
          <a:stretch>
            <a:fillRect/>
          </a:stretch>
        </p:blipFill>
        <p:spPr>
          <a:xfrm>
            <a:off x="-30958" y="-1"/>
            <a:ext cx="6286538" cy="6858002"/>
          </a:xfrm>
          <a:prstGeom prst="rect">
            <a:avLst/>
          </a:prstGeom>
          <a:ln w="12700">
            <a:miter lim="400000"/>
          </a:ln>
        </p:spPr>
      </p:pic>
      <p:sp>
        <p:nvSpPr>
          <p:cNvPr id="176" name="Rectangle 14"/>
          <p:cNvSpPr/>
          <p:nvPr/>
        </p:nvSpPr>
        <p:spPr>
          <a:xfrm>
            <a:off x="6734435" y="2277779"/>
            <a:ext cx="4242472" cy="15536"/>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177" name="Titre 1"/>
          <p:cNvSpPr txBox="1"/>
          <p:nvPr/>
        </p:nvSpPr>
        <p:spPr>
          <a:xfrm>
            <a:off x="6676707" y="2722683"/>
            <a:ext cx="5068567" cy="35344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a:bodyPr>
          <a:lstStyle/>
          <a:p>
            <a:pPr defTabSz="621791">
              <a:lnSpc>
                <a:spcPct val="130000"/>
              </a:lnSpc>
              <a:spcBef>
                <a:spcPts val="600"/>
              </a:spcBef>
              <a:buClr>
                <a:srgbClr val="FFCD00"/>
              </a:buClr>
              <a:buFont typeface="Roboto"/>
              <a:defRPr sz="3400">
                <a:latin typeface="Roboto Light"/>
                <a:ea typeface="Roboto Light"/>
                <a:cs typeface="Roboto Light"/>
                <a:sym typeface="Roboto Light"/>
              </a:defRPr>
            </a:pPr>
            <a:r>
              <a:t>Inspiré par Bentham, </a:t>
            </a:r>
            <a:br/>
            <a:r>
              <a:t>Singer défendra à son tour </a:t>
            </a:r>
            <a:br/>
            <a:r>
              <a:t>les animaux et lancera </a:t>
            </a:r>
            <a:br/>
            <a:r>
              <a:t>le mouvement animaliste contemporain. </a:t>
            </a:r>
          </a:p>
        </p:txBody>
      </p:sp>
      <p:sp>
        <p:nvSpPr>
          <p:cNvPr id="178" name="Espace réservé du contenu 2"/>
          <p:cNvSpPr txBox="1"/>
          <p:nvPr/>
        </p:nvSpPr>
        <p:spPr>
          <a:xfrm>
            <a:off x="6645147" y="642108"/>
            <a:ext cx="4520281" cy="15828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804672">
              <a:lnSpc>
                <a:spcPct val="90000"/>
              </a:lnSpc>
              <a:defRPr sz="4400" spc="44">
                <a:latin typeface="Volkhov Bold"/>
                <a:ea typeface="Volkhov Bold"/>
                <a:cs typeface="Volkhov Bold"/>
                <a:sym typeface="Volkhov Bold"/>
              </a:defRPr>
            </a:lvl1pPr>
          </a:lstStyle>
          <a:p>
            <a:r>
              <a:t>Reformulation contemporaine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Titre 1"/>
          <p:cNvSpPr txBox="1"/>
          <p:nvPr/>
        </p:nvSpPr>
        <p:spPr>
          <a:xfrm>
            <a:off x="422234" y="208905"/>
            <a:ext cx="5952099" cy="20738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594359">
              <a:defRPr sz="4160">
                <a:solidFill>
                  <a:srgbClr val="FFFFFF"/>
                </a:solidFill>
                <a:latin typeface="Volkhov Regular"/>
                <a:ea typeface="Volkhov Regular"/>
                <a:cs typeface="Volkhov Regular"/>
                <a:sym typeface="Volkhov Regular"/>
              </a:defRPr>
            </a:pPr>
            <a:r>
              <a:t>Un anthropocentrisme </a:t>
            </a:r>
            <a:r>
              <a:rPr spc="41"/>
              <a:t>fragilisé</a:t>
            </a:r>
          </a:p>
        </p:txBody>
      </p:sp>
      <p:sp>
        <p:nvSpPr>
          <p:cNvPr id="183" name="Espace réservé du contenu 2"/>
          <p:cNvSpPr txBox="1"/>
          <p:nvPr/>
        </p:nvSpPr>
        <p:spPr>
          <a:xfrm>
            <a:off x="392120" y="2472504"/>
            <a:ext cx="7155624" cy="2971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a:bodyPr>
          <a:lstStyle/>
          <a:p>
            <a:pPr marL="330199" indent="-330199">
              <a:lnSpc>
                <a:spcPct val="120000"/>
              </a:lnSpc>
              <a:spcBef>
                <a:spcPts val="1500"/>
              </a:spcBef>
              <a:buClr>
                <a:srgbClr val="FFCD00"/>
              </a:buClr>
              <a:buSzPct val="150000"/>
              <a:buFont typeface="Roboto"/>
              <a:buChar char="•"/>
              <a:defRPr sz="2400">
                <a:solidFill>
                  <a:srgbClr val="FFFFFF"/>
                </a:solidFill>
                <a:latin typeface="Roboto Light"/>
                <a:ea typeface="Roboto Light"/>
                <a:cs typeface="Roboto Light"/>
                <a:sym typeface="Roboto Light"/>
              </a:defRPr>
            </a:pPr>
            <a:r>
              <a:t>La critique la plus dure est celle de Charles Darwin.</a:t>
            </a:r>
          </a:p>
          <a:p>
            <a:pPr marL="330199" indent="-330199">
              <a:lnSpc>
                <a:spcPct val="130000"/>
              </a:lnSpc>
              <a:spcBef>
                <a:spcPts val="1800"/>
              </a:spcBef>
              <a:buClr>
                <a:srgbClr val="FFCD00"/>
              </a:buClr>
              <a:buSzPct val="150000"/>
              <a:buFont typeface="Roboto"/>
              <a:buChar char="•"/>
              <a:defRPr sz="2400">
                <a:solidFill>
                  <a:srgbClr val="FFFFFF"/>
                </a:solidFill>
                <a:latin typeface="Roboto Light"/>
                <a:ea typeface="Roboto Light"/>
                <a:cs typeface="Roboto Light"/>
                <a:sym typeface="Roboto Light"/>
              </a:defRPr>
            </a:pPr>
            <a:r>
              <a:t>La théorie de l’évolution nous oblige en effet à abandonner l’idée d’espèces aux essences fixes et hiérarchisées, et— sans en démontrer la fausseté — rend moins vraisemblable l’hypothèse </a:t>
            </a:r>
            <a:br/>
            <a:r>
              <a:t>d’un grand dessein divin. </a:t>
            </a:r>
          </a:p>
        </p:txBody>
      </p:sp>
      <p:sp>
        <p:nvSpPr>
          <p:cNvPr id="184" name="Rectangle 31"/>
          <p:cNvSpPr/>
          <p:nvPr/>
        </p:nvSpPr>
        <p:spPr>
          <a:xfrm>
            <a:off x="497741" y="2032654"/>
            <a:ext cx="5669924" cy="11001"/>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pic>
        <p:nvPicPr>
          <p:cNvPr id="185" name="Charles_Darwin_photograph_by_Julia_Margaret_Cameron,_1868.jpeg" descr="Charles_Darwin_photograph_by_Julia_Margaret_Cameron,_1868.jpeg"/>
          <p:cNvPicPr>
            <a:picLocks noChangeAspect="1"/>
          </p:cNvPicPr>
          <p:nvPr/>
        </p:nvPicPr>
        <p:blipFill>
          <a:blip r:embed="rId3"/>
          <a:srcRect l="7377" r="7377"/>
          <a:stretch>
            <a:fillRect/>
          </a:stretch>
        </p:blipFill>
        <p:spPr>
          <a:xfrm>
            <a:off x="7742945" y="0"/>
            <a:ext cx="4423816" cy="685800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Rectangle 73"/>
          <p:cNvSpPr/>
          <p:nvPr/>
        </p:nvSpPr>
        <p:spPr>
          <a:xfrm>
            <a:off x="0" y="-1"/>
            <a:ext cx="12192000" cy="6858001"/>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190" name="Picture 4" descr="Picture 4"/>
          <p:cNvPicPr>
            <a:picLocks noChangeAspect="1"/>
          </p:cNvPicPr>
          <p:nvPr/>
        </p:nvPicPr>
        <p:blipFill>
          <a:blip r:embed="rId3">
            <a:alphaModFix amt="50000"/>
          </a:blip>
          <a:srcRect t="13930" b="44304"/>
          <a:stretch>
            <a:fillRect/>
          </a:stretch>
        </p:blipFill>
        <p:spPr>
          <a:xfrm>
            <a:off x="19" y="0"/>
            <a:ext cx="12191860" cy="6858000"/>
          </a:xfrm>
          <a:prstGeom prst="rect">
            <a:avLst/>
          </a:prstGeom>
          <a:ln w="12700">
            <a:miter lim="400000"/>
          </a:ln>
        </p:spPr>
      </p:pic>
      <p:sp>
        <p:nvSpPr>
          <p:cNvPr id="191" name="Titre 1"/>
          <p:cNvSpPr txBox="1"/>
          <p:nvPr/>
        </p:nvSpPr>
        <p:spPr>
          <a:xfrm>
            <a:off x="5139093" y="208905"/>
            <a:ext cx="5820939" cy="20281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841247">
              <a:defRPr sz="5888">
                <a:solidFill>
                  <a:srgbClr val="FFFFFF"/>
                </a:solidFill>
                <a:latin typeface="Volkhov Regular"/>
                <a:ea typeface="Volkhov Regular"/>
                <a:cs typeface="Volkhov Regular"/>
                <a:sym typeface="Volkhov Regular"/>
              </a:defRPr>
            </a:lvl1pPr>
          </a:lstStyle>
          <a:p>
            <a:r>
              <a:t>Conséquence du darwinisme</a:t>
            </a:r>
          </a:p>
        </p:txBody>
      </p:sp>
      <p:sp>
        <p:nvSpPr>
          <p:cNvPr id="192" name="Espace réservé du contenu 2"/>
          <p:cNvSpPr txBox="1"/>
          <p:nvPr/>
        </p:nvSpPr>
        <p:spPr>
          <a:xfrm>
            <a:off x="5099342" y="2603033"/>
            <a:ext cx="7155624" cy="4047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marL="303783" indent="-303783" defTabSz="841247">
              <a:lnSpc>
                <a:spcPct val="120000"/>
              </a:lnSpc>
              <a:spcBef>
                <a:spcPts val="1300"/>
              </a:spcBef>
              <a:buClr>
                <a:srgbClr val="FFCD00"/>
              </a:buClr>
              <a:buSzPct val="150000"/>
              <a:buFont typeface="Roboto"/>
              <a:buChar char="•"/>
              <a:defRPr sz="2208">
                <a:solidFill>
                  <a:srgbClr val="FFFFFF"/>
                </a:solidFill>
                <a:latin typeface="Roboto Light"/>
                <a:ea typeface="Roboto Light"/>
                <a:cs typeface="Roboto Light"/>
                <a:sym typeface="Roboto Light"/>
              </a:defRPr>
            </a:pPr>
            <a:r>
              <a:t>Toutes les espèces sont aussi évoluées les unes </a:t>
            </a:r>
            <a:br/>
            <a:r>
              <a:t>que les autres et nous n’avons plus aucune raison de penser que certaines d’entre elles auraient été créées au bénéfice d’une seule autre. </a:t>
            </a:r>
          </a:p>
          <a:p>
            <a:pPr marL="303783" indent="-303783" defTabSz="841247">
              <a:lnSpc>
                <a:spcPct val="120000"/>
              </a:lnSpc>
              <a:spcBef>
                <a:spcPts val="1300"/>
              </a:spcBef>
              <a:buClr>
                <a:srgbClr val="FFCD00"/>
              </a:buClr>
              <a:buSzPct val="150000"/>
              <a:buFont typeface="Roboto"/>
              <a:buChar char="•"/>
              <a:defRPr sz="2208">
                <a:solidFill>
                  <a:srgbClr val="FFFFFF"/>
                </a:solidFill>
                <a:latin typeface="Roboto Light"/>
                <a:ea typeface="Roboto Light"/>
                <a:cs typeface="Roboto Light"/>
                <a:sym typeface="Roboto Light"/>
              </a:defRPr>
            </a:pPr>
            <a:r>
              <a:t>Notons que la théorie de l’évolution a donné lieu </a:t>
            </a:r>
            <a:br/>
            <a:r>
              <a:t>à une interprétation erronément favorable à l’anthropocentrisme, selon laquelle l’évolution </a:t>
            </a:r>
            <a:br/>
            <a:r>
              <a:t>se caractériserait par un accroissement graduel </a:t>
            </a:r>
            <a:br/>
            <a:r>
              <a:t>de la complexité des êtres vivants, et l’humanité représenterait la plus évoluée de toutes les espèces. </a:t>
            </a:r>
          </a:p>
        </p:txBody>
      </p:sp>
      <p:sp>
        <p:nvSpPr>
          <p:cNvPr id="193" name="Rectangle 31"/>
          <p:cNvSpPr/>
          <p:nvPr/>
        </p:nvSpPr>
        <p:spPr>
          <a:xfrm>
            <a:off x="5214600" y="2211877"/>
            <a:ext cx="5397427" cy="408"/>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Rectangle 72"/>
          <p:cNvSpPr/>
          <p:nvPr/>
        </p:nvSpPr>
        <p:spPr>
          <a:xfrm>
            <a:off x="0" y="-1"/>
            <a:ext cx="12192000" cy="685800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pic>
        <p:nvPicPr>
          <p:cNvPr id="198" name="Picture 4" descr="Picture 4"/>
          <p:cNvPicPr>
            <a:picLocks noChangeAspect="1"/>
          </p:cNvPicPr>
          <p:nvPr/>
        </p:nvPicPr>
        <p:blipFill>
          <a:blip r:embed="rId3">
            <a:alphaModFix amt="45000"/>
          </a:blip>
          <a:srcRect l="2397" t="23335" r="1607" b="37328"/>
          <a:stretch>
            <a:fillRect/>
          </a:stretch>
        </p:blipFill>
        <p:spPr>
          <a:xfrm>
            <a:off x="-63500" y="-4961"/>
            <a:ext cx="12318880" cy="6867943"/>
          </a:xfrm>
          <a:prstGeom prst="rect">
            <a:avLst/>
          </a:prstGeom>
          <a:ln w="12700">
            <a:miter lim="400000"/>
          </a:ln>
        </p:spPr>
      </p:pic>
      <p:sp>
        <p:nvSpPr>
          <p:cNvPr id="199" name="Titre 1"/>
          <p:cNvSpPr txBox="1"/>
          <p:nvPr/>
        </p:nvSpPr>
        <p:spPr>
          <a:xfrm>
            <a:off x="279049" y="1831185"/>
            <a:ext cx="4331034" cy="28411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gn="r" defTabSz="576072">
              <a:lnSpc>
                <a:spcPct val="110000"/>
              </a:lnSpc>
              <a:defRPr sz="3275">
                <a:latin typeface="Volkhov Bold"/>
                <a:ea typeface="Volkhov Bold"/>
                <a:cs typeface="Volkhov Bold"/>
                <a:sym typeface="Volkhov Bold"/>
              </a:defRPr>
            </a:pPr>
            <a:r>
              <a:t>L’humanisme </a:t>
            </a:r>
            <a:br/>
            <a:r>
              <a:t>à la rescousse </a:t>
            </a:r>
            <a:br/>
            <a:r>
              <a:t>du spécisme et de l’anthropocentrisme</a:t>
            </a:r>
          </a:p>
        </p:txBody>
      </p:sp>
      <p:sp>
        <p:nvSpPr>
          <p:cNvPr id="200" name="Espace réservé du texte 3"/>
          <p:cNvSpPr txBox="1"/>
          <p:nvPr/>
        </p:nvSpPr>
        <p:spPr>
          <a:xfrm>
            <a:off x="4944123" y="1961145"/>
            <a:ext cx="7078710" cy="4641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lnSpcReduction="10000"/>
          </a:bodyPr>
          <a:lstStyle/>
          <a:p>
            <a:pPr marL="317500" indent="-317500">
              <a:lnSpc>
                <a:spcPct val="110000"/>
              </a:lnSpc>
              <a:spcBef>
                <a:spcPts val="1000"/>
              </a:spcBef>
              <a:buClr>
                <a:srgbClr val="FFCD00"/>
              </a:buClr>
              <a:buSzPct val="175000"/>
              <a:buFont typeface="Roboto"/>
              <a:buChar char="•"/>
              <a:defRPr sz="2600">
                <a:latin typeface="Roboto Light"/>
                <a:ea typeface="Roboto Light"/>
                <a:cs typeface="Roboto Light"/>
                <a:sym typeface="Roboto Light"/>
              </a:defRPr>
            </a:pPr>
            <a:r>
              <a:t>Au 16e siècle, c’est le triomphe </a:t>
            </a:r>
            <a:br/>
            <a:r>
              <a:t>de l’humanisme et du rationalisme. </a:t>
            </a:r>
          </a:p>
          <a:p>
            <a:pPr marL="317500" indent="-317500">
              <a:lnSpc>
                <a:spcPct val="110000"/>
              </a:lnSpc>
              <a:spcBef>
                <a:spcPts val="1000"/>
              </a:spcBef>
              <a:buClr>
                <a:srgbClr val="FFCD00"/>
              </a:buClr>
              <a:buSzPct val="175000"/>
              <a:buFont typeface="Roboto"/>
              <a:buChar char="•"/>
              <a:defRPr sz="2600">
                <a:latin typeface="Roboto Light"/>
                <a:ea typeface="Roboto Light"/>
                <a:cs typeface="Roboto Light"/>
                <a:sym typeface="Roboto Light"/>
              </a:defRPr>
            </a:pPr>
            <a:r>
              <a:t>On exalte les réalisations humaines, l’intelligence propre à l’humanité, sa capacité </a:t>
            </a:r>
            <a:br/>
            <a:r>
              <a:t>à se perfectionner et les autres vertus qui </a:t>
            </a:r>
            <a:br/>
            <a:r>
              <a:t>la hisseraient au-dessus de tout. </a:t>
            </a:r>
          </a:p>
          <a:p>
            <a:pPr marL="317500" indent="-317500">
              <a:lnSpc>
                <a:spcPct val="110000"/>
              </a:lnSpc>
              <a:spcBef>
                <a:spcPts val="1000"/>
              </a:spcBef>
              <a:buClr>
                <a:srgbClr val="FFCD00"/>
              </a:buClr>
              <a:buSzPct val="175000"/>
              <a:buFont typeface="Roboto"/>
              <a:buChar char="•"/>
              <a:defRPr sz="2600">
                <a:latin typeface="Roboto Light"/>
                <a:ea typeface="Roboto Light"/>
                <a:cs typeface="Roboto Light"/>
                <a:sym typeface="Roboto Light"/>
              </a:defRPr>
            </a:pPr>
            <a:r>
              <a:t>L’humanisme de la Renaissance, imprégné </a:t>
            </a:r>
            <a:br/>
            <a:r>
              <a:t>des notions de dignité humaine, allait offrir </a:t>
            </a:r>
            <a:br/>
            <a:r>
              <a:t>de nouvelles fondations à l’anthropocentrisme </a:t>
            </a:r>
            <a:br/>
            <a:r>
              <a:t>et servir à le pérenniser. </a:t>
            </a:r>
          </a:p>
        </p:txBody>
      </p:sp>
      <p:sp>
        <p:nvSpPr>
          <p:cNvPr id="201" name="Straight Connector 17"/>
          <p:cNvSpPr/>
          <p:nvPr/>
        </p:nvSpPr>
        <p:spPr>
          <a:xfrm flipH="1">
            <a:off x="4874392" y="2148378"/>
            <a:ext cx="1" cy="4267442"/>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5" name="Picture 2" descr="Picture 2"/>
          <p:cNvPicPr>
            <a:picLocks noChangeAspect="1"/>
          </p:cNvPicPr>
          <p:nvPr/>
        </p:nvPicPr>
        <p:blipFill>
          <a:blip r:embed="rId3"/>
          <a:srcRect l="37596" r="15417"/>
          <a:stretch>
            <a:fillRect/>
          </a:stretch>
        </p:blipFill>
        <p:spPr>
          <a:xfrm>
            <a:off x="20" y="0"/>
            <a:ext cx="5728557" cy="6857990"/>
          </a:xfrm>
          <a:prstGeom prst="rect">
            <a:avLst/>
          </a:prstGeom>
          <a:ln w="12700">
            <a:miter lim="400000"/>
          </a:ln>
        </p:spPr>
      </p:pic>
      <p:sp>
        <p:nvSpPr>
          <p:cNvPr id="206" name="Titre 1"/>
          <p:cNvSpPr txBox="1"/>
          <p:nvPr/>
        </p:nvSpPr>
        <p:spPr>
          <a:xfrm>
            <a:off x="6096530" y="20612"/>
            <a:ext cx="6605094" cy="2372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5600">
                <a:solidFill>
                  <a:srgbClr val="FFFFFF"/>
                </a:solidFill>
                <a:latin typeface="Volkhov Regular"/>
                <a:ea typeface="Volkhov Regular"/>
                <a:cs typeface="Volkhov Regular"/>
                <a:sym typeface="Volkhov Regular"/>
              </a:defRPr>
            </a:lvl1pPr>
          </a:lstStyle>
          <a:p>
            <a:r>
              <a:t>Arguments humanistes </a:t>
            </a:r>
          </a:p>
        </p:txBody>
      </p:sp>
      <p:sp>
        <p:nvSpPr>
          <p:cNvPr id="207" name="Espace réservé du contenu 2"/>
          <p:cNvSpPr txBox="1"/>
          <p:nvPr/>
        </p:nvSpPr>
        <p:spPr>
          <a:xfrm>
            <a:off x="6084708" y="2602741"/>
            <a:ext cx="5922276" cy="4114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marL="290575" indent="-290575" defTabSz="804672">
              <a:lnSpc>
                <a:spcPct val="120000"/>
              </a:lnSpc>
              <a:spcBef>
                <a:spcPts val="1300"/>
              </a:spcBef>
              <a:buClr>
                <a:srgbClr val="FFCD00"/>
              </a:buClr>
              <a:buSzPct val="150000"/>
              <a:buFont typeface="Roboto"/>
              <a:buChar char="•"/>
              <a:defRPr sz="2200">
                <a:solidFill>
                  <a:srgbClr val="FFFFFF"/>
                </a:solidFill>
                <a:latin typeface="Roboto Light"/>
                <a:ea typeface="Roboto Light"/>
                <a:cs typeface="Roboto Light"/>
                <a:sym typeface="Roboto Light"/>
              </a:defRPr>
            </a:pPr>
            <a:r>
              <a:t>Ces différences sur lesquelles on ne cesse d’insister, certains diront qu’elles sont en réalité le signe d’une différence essentielle, d’une différence de nature.</a:t>
            </a:r>
          </a:p>
          <a:p>
            <a:pPr marL="290575" indent="-290575" defTabSz="804672">
              <a:lnSpc>
                <a:spcPct val="120000"/>
              </a:lnSpc>
              <a:spcBef>
                <a:spcPts val="1300"/>
              </a:spcBef>
              <a:buClr>
                <a:srgbClr val="FFCD00"/>
              </a:buClr>
              <a:buSzPct val="150000"/>
              <a:buFont typeface="Roboto"/>
              <a:buChar char="•"/>
              <a:defRPr sz="2200">
                <a:solidFill>
                  <a:srgbClr val="FFFFFF"/>
                </a:solidFill>
                <a:latin typeface="Roboto Light"/>
                <a:ea typeface="Roboto Light"/>
                <a:cs typeface="Roboto Light"/>
                <a:sym typeface="Roboto Light"/>
              </a:defRPr>
            </a:pPr>
            <a:r>
              <a:t>La réification des animaux en droit </a:t>
            </a:r>
            <a:br/>
            <a:r>
              <a:t>(leur assimilation à de simples choses) permet de nier leur individualité et d’en faire des êtres interchangeables, remplaçables </a:t>
            </a:r>
            <a:br/>
            <a:r>
              <a:t>et dont la valeur est réductible à celle que nous leur accordons. </a:t>
            </a:r>
          </a:p>
        </p:txBody>
      </p:sp>
      <p:sp>
        <p:nvSpPr>
          <p:cNvPr id="208" name="Rectangle 31"/>
          <p:cNvSpPr/>
          <p:nvPr/>
        </p:nvSpPr>
        <p:spPr>
          <a:xfrm>
            <a:off x="6190969" y="2223251"/>
            <a:ext cx="3987707" cy="1774"/>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Picture 2" descr="Picture 2"/>
          <p:cNvPicPr>
            <a:picLocks noChangeAspect="1"/>
          </p:cNvPicPr>
          <p:nvPr/>
        </p:nvPicPr>
        <p:blipFill>
          <a:blip r:embed="rId3"/>
          <a:srcRect l="4476" t="28838" r="1273" b="2809"/>
          <a:stretch>
            <a:fillRect/>
          </a:stretch>
        </p:blipFill>
        <p:spPr>
          <a:xfrm>
            <a:off x="-22778" y="2841"/>
            <a:ext cx="5976237" cy="6852318"/>
          </a:xfrm>
          <a:prstGeom prst="rect">
            <a:avLst/>
          </a:prstGeom>
          <a:ln w="12700">
            <a:miter lim="400000"/>
          </a:ln>
        </p:spPr>
      </p:pic>
      <p:sp>
        <p:nvSpPr>
          <p:cNvPr id="213" name="Titre 1"/>
          <p:cNvSpPr txBox="1"/>
          <p:nvPr/>
        </p:nvSpPr>
        <p:spPr>
          <a:xfrm>
            <a:off x="6291479" y="214796"/>
            <a:ext cx="6605094" cy="2372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defRPr sz="5200">
                <a:solidFill>
                  <a:srgbClr val="FFFFFF"/>
                </a:solidFill>
                <a:latin typeface="Volkhov Regular"/>
                <a:ea typeface="Volkhov Regular"/>
                <a:cs typeface="Volkhov Regular"/>
                <a:sym typeface="Volkhov Regular"/>
              </a:defRPr>
            </a:pPr>
            <a:r>
              <a:t>Conclusion </a:t>
            </a:r>
            <a:br/>
            <a:r>
              <a:t>sur l’humanisme </a:t>
            </a:r>
          </a:p>
        </p:txBody>
      </p:sp>
      <p:sp>
        <p:nvSpPr>
          <p:cNvPr id="214" name="Rectangle 31"/>
          <p:cNvSpPr/>
          <p:nvPr/>
        </p:nvSpPr>
        <p:spPr>
          <a:xfrm>
            <a:off x="6400434" y="2366635"/>
            <a:ext cx="5345047" cy="14453"/>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215" name="Espace réservé du contenu 2"/>
          <p:cNvSpPr txBox="1"/>
          <p:nvPr/>
        </p:nvSpPr>
        <p:spPr>
          <a:xfrm>
            <a:off x="6356641" y="2844771"/>
            <a:ext cx="5665145" cy="4806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140000"/>
              </a:lnSpc>
              <a:spcBef>
                <a:spcPts val="1500"/>
              </a:spcBef>
              <a:buClr>
                <a:srgbClr val="FFCD00"/>
              </a:buClr>
              <a:buFont typeface="Roboto"/>
              <a:defRPr sz="3300">
                <a:solidFill>
                  <a:srgbClr val="FFFFFF"/>
                </a:solidFill>
                <a:latin typeface="Roboto Light"/>
                <a:ea typeface="Roboto Light"/>
                <a:cs typeface="Roboto Light"/>
                <a:sym typeface="Roboto Light"/>
              </a:defRPr>
            </a:pPr>
            <a:r>
              <a:t>L’idéologie humaniste a servi </a:t>
            </a:r>
            <a:br/>
            <a:r>
              <a:t>à la perpétuer et à éviter </a:t>
            </a:r>
            <a:br/>
            <a:r>
              <a:t>les conséquences trop dommageables pour l’orgueil humain des thèses de Darwin.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19" name="Image 4" descr="Image 4"/>
          <p:cNvPicPr>
            <a:picLocks noChangeAspect="1"/>
          </p:cNvPicPr>
          <p:nvPr/>
        </p:nvPicPr>
        <p:blipFill>
          <a:blip r:embed="rId3">
            <a:alphaModFix amt="49507"/>
          </a:blip>
          <a:srcRect l="1490" t="11825" r="51" b="31"/>
          <a:stretch>
            <a:fillRect/>
          </a:stretch>
        </p:blipFill>
        <p:spPr>
          <a:xfrm>
            <a:off x="11124" y="-2779"/>
            <a:ext cx="12169751" cy="6863680"/>
          </a:xfrm>
          <a:prstGeom prst="rect">
            <a:avLst/>
          </a:prstGeom>
          <a:ln w="12700">
            <a:miter lim="400000"/>
          </a:ln>
        </p:spPr>
      </p:pic>
      <p:sp>
        <p:nvSpPr>
          <p:cNvPr id="220" name="Des études en psychologie sociale révèlent en effet une corrélation entre notre tendance à hiérarchiser les êtres humains et les autres animaux, et celle à établir des classements entre divers groupes humains (racisme et sexisme)."/>
          <p:cNvSpPr txBox="1"/>
          <p:nvPr/>
        </p:nvSpPr>
        <p:spPr>
          <a:xfrm>
            <a:off x="406440" y="4823523"/>
            <a:ext cx="11379120" cy="26436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just">
              <a:lnSpc>
                <a:spcPct val="120000"/>
              </a:lnSpc>
              <a:spcBef>
                <a:spcPts val="1500"/>
              </a:spcBef>
              <a:buClr>
                <a:srgbClr val="FFCD00"/>
              </a:buClr>
              <a:buFont typeface="Roboto"/>
              <a:defRPr sz="2600">
                <a:solidFill>
                  <a:srgbClr val="FFFFFF"/>
                </a:solidFill>
                <a:latin typeface="Roboto Light"/>
                <a:ea typeface="Roboto Light"/>
                <a:cs typeface="Roboto Light"/>
                <a:sym typeface="Roboto Light"/>
              </a:defRPr>
            </a:lvl1pPr>
          </a:lstStyle>
          <a:p>
            <a:r>
              <a:t>Des études en psychologie sociale révèlent en effet une corrélation entre notre tendance à hiérarchiser les êtres humains et les autres animaux, et celle à établir des classements entre divers groupes humains (racisme et sexisme).</a:t>
            </a:r>
          </a:p>
        </p:txBody>
      </p:sp>
      <p:sp>
        <p:nvSpPr>
          <p:cNvPr id="221" name="Rectangle 31"/>
          <p:cNvSpPr/>
          <p:nvPr/>
        </p:nvSpPr>
        <p:spPr>
          <a:xfrm>
            <a:off x="516691" y="4691591"/>
            <a:ext cx="11158618" cy="15675"/>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222" name="Des liens à faire avec d’autres types d’oppression"/>
          <p:cNvSpPr txBox="1"/>
          <p:nvPr/>
        </p:nvSpPr>
        <p:spPr>
          <a:xfrm>
            <a:off x="430352" y="3742611"/>
            <a:ext cx="11331296" cy="8013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defTabSz="685800">
              <a:defRPr sz="3825" spc="-26">
                <a:solidFill>
                  <a:srgbClr val="FFFFFF"/>
                </a:solidFill>
                <a:latin typeface="Volkhov Regular"/>
                <a:ea typeface="Volkhov Regular"/>
                <a:cs typeface="Volkhov Regular"/>
                <a:sym typeface="Volkhov Regular"/>
              </a:defRPr>
            </a:lvl1pPr>
          </a:lstStyle>
          <a:p>
            <a:r>
              <a:t>Des liens à faire avec d’autres types d’oppression</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Rectangle 31"/>
          <p:cNvSpPr/>
          <p:nvPr/>
        </p:nvSpPr>
        <p:spPr>
          <a:xfrm>
            <a:off x="1825387" y="4380922"/>
            <a:ext cx="8342204" cy="3117"/>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227" name="Les concepts clés du spécisme"/>
          <p:cNvSpPr txBox="1"/>
          <p:nvPr/>
        </p:nvSpPr>
        <p:spPr>
          <a:xfrm>
            <a:off x="1236431" y="1139638"/>
            <a:ext cx="9520116" cy="3041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p>
            <a:pPr algn="ctr">
              <a:defRPr sz="7200" spc="72">
                <a:solidFill>
                  <a:srgbClr val="FFFFFF"/>
                </a:solidFill>
                <a:latin typeface="Volkhov Regular"/>
                <a:ea typeface="Volkhov Regular"/>
                <a:cs typeface="Volkhov Regular"/>
                <a:sym typeface="Volkhov Regular"/>
              </a:defRPr>
            </a:pPr>
            <a:r>
              <a:t>Les concepts clés</a:t>
            </a:r>
            <a:br/>
            <a:r>
              <a:t>du spécisme</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9" name="Straight Connector 17"/>
          <p:cNvSpPr/>
          <p:nvPr/>
        </p:nvSpPr>
        <p:spPr>
          <a:xfrm flipH="1">
            <a:off x="5253256" y="741543"/>
            <a:ext cx="1" cy="5374913"/>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230" name="Espace réservé du contenu 2"/>
          <p:cNvSpPr txBox="1"/>
          <p:nvPr/>
        </p:nvSpPr>
        <p:spPr>
          <a:xfrm>
            <a:off x="5438831" y="544206"/>
            <a:ext cx="6462682" cy="5769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lnSpcReduction="10000"/>
          </a:bodyPr>
          <a:lstStyle/>
          <a:p>
            <a:pPr marL="329184" indent="-329184" defTabSz="740663">
              <a:lnSpc>
                <a:spcPct val="130000"/>
              </a:lnSpc>
              <a:spcBef>
                <a:spcPts val="1200"/>
              </a:spcBef>
              <a:buClr>
                <a:srgbClr val="FFCD00"/>
              </a:buClr>
              <a:buSzPct val="150000"/>
              <a:buFont typeface="Roboto"/>
              <a:buChar char="•"/>
              <a:defRPr sz="2592">
                <a:solidFill>
                  <a:srgbClr val="FFFFFF"/>
                </a:solidFill>
                <a:latin typeface="Roboto Light"/>
                <a:ea typeface="Roboto Light"/>
                <a:cs typeface="Roboto Light"/>
                <a:sym typeface="Roboto Light"/>
              </a:defRPr>
            </a:pPr>
            <a:r>
              <a:t>Discriminer, c’est d’abord et avant tout distinguer. Et cela peut être aussi neutre, d’un point de vue moral, que de repérer </a:t>
            </a:r>
            <a:br/>
            <a:r>
              <a:t>les oranges parmi divers agrumes. </a:t>
            </a:r>
          </a:p>
          <a:p>
            <a:pPr marL="329184" indent="-329184" defTabSz="740663">
              <a:lnSpc>
                <a:spcPct val="130000"/>
              </a:lnSpc>
              <a:spcBef>
                <a:spcPts val="1200"/>
              </a:spcBef>
              <a:buClr>
                <a:srgbClr val="FFCD00"/>
              </a:buClr>
              <a:buSzPct val="150000"/>
              <a:buFont typeface="Roboto"/>
              <a:buChar char="•"/>
              <a:defRPr sz="2592">
                <a:solidFill>
                  <a:srgbClr val="FFFFFF"/>
                </a:solidFill>
                <a:latin typeface="Roboto Light"/>
                <a:ea typeface="Roboto Light"/>
                <a:cs typeface="Roboto Light"/>
                <a:sym typeface="Roboto Light"/>
              </a:defRPr>
            </a:pPr>
            <a:r>
              <a:t>La discrimination spéciste concerne tout aussi bien les comportements des agents ou les décisions prises par les décideurs que leurs sentiments, leurs pensées ou leurs attitudes négatives à l’égard </a:t>
            </a:r>
            <a:br/>
            <a:r>
              <a:t>des individus appartenant à telle </a:t>
            </a:r>
            <a:br/>
            <a:r>
              <a:t>ou telle espèce. </a:t>
            </a:r>
          </a:p>
        </p:txBody>
      </p:sp>
      <p:sp>
        <p:nvSpPr>
          <p:cNvPr id="231" name="Titre 1"/>
          <p:cNvSpPr txBox="1"/>
          <p:nvPr/>
        </p:nvSpPr>
        <p:spPr>
          <a:xfrm>
            <a:off x="-85619" y="2652113"/>
            <a:ext cx="5014598" cy="2783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r">
              <a:lnSpc>
                <a:spcPct val="110000"/>
              </a:lnSpc>
              <a:buClr>
                <a:srgbClr val="FFCD00"/>
              </a:buClr>
              <a:buFont typeface="Roboto"/>
              <a:defRPr sz="4400" spc="-118">
                <a:solidFill>
                  <a:srgbClr val="FFFFFF"/>
                </a:solidFill>
                <a:latin typeface="Volkhov Regular"/>
                <a:ea typeface="Volkhov Regular"/>
                <a:cs typeface="Volkhov Regular"/>
                <a:sym typeface="Volkhov Regular"/>
              </a:defRPr>
            </a:lvl1pPr>
          </a:lstStyle>
          <a:p>
            <a:r>
              <a:t>La discrimination</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2" descr="Picture 2"/>
          <p:cNvPicPr>
            <a:picLocks noChangeAspect="1"/>
          </p:cNvPicPr>
          <p:nvPr/>
        </p:nvPicPr>
        <p:blipFill>
          <a:blip r:embed="rId3"/>
          <a:srcRect l="14730" r="4883"/>
          <a:stretch>
            <a:fillRect/>
          </a:stretch>
        </p:blipFill>
        <p:spPr>
          <a:xfrm>
            <a:off x="4824188" y="9"/>
            <a:ext cx="7350417" cy="6857991"/>
          </a:xfrm>
          <a:prstGeom prst="rect">
            <a:avLst/>
          </a:prstGeom>
          <a:ln w="12700">
            <a:miter lim="400000"/>
          </a:ln>
        </p:spPr>
      </p:pic>
      <p:sp>
        <p:nvSpPr>
          <p:cNvPr id="115" name="Rectangle 14"/>
          <p:cNvSpPr/>
          <p:nvPr/>
        </p:nvSpPr>
        <p:spPr>
          <a:xfrm>
            <a:off x="294624" y="1079449"/>
            <a:ext cx="4153249" cy="21106"/>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116" name="Titre 1"/>
          <p:cNvSpPr txBox="1"/>
          <p:nvPr/>
        </p:nvSpPr>
        <p:spPr>
          <a:xfrm>
            <a:off x="218387" y="210346"/>
            <a:ext cx="5131315" cy="940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5200">
                <a:latin typeface="Volkhov Bold"/>
                <a:ea typeface="Volkhov Bold"/>
                <a:cs typeface="Volkhov Bold"/>
                <a:sym typeface="Volkhov Bold"/>
              </a:defRPr>
            </a:lvl1pPr>
          </a:lstStyle>
          <a:p>
            <a:r>
              <a:t>Introduction</a:t>
            </a:r>
          </a:p>
        </p:txBody>
      </p:sp>
      <p:sp>
        <p:nvSpPr>
          <p:cNvPr id="117" name="Espace réservé du texte 3"/>
          <p:cNvSpPr txBox="1"/>
          <p:nvPr/>
        </p:nvSpPr>
        <p:spPr>
          <a:xfrm>
            <a:off x="240649" y="1226874"/>
            <a:ext cx="4210399" cy="6287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marL="282574" indent="-282574" defTabSz="813816">
              <a:lnSpc>
                <a:spcPts val="3200"/>
              </a:lnSpc>
              <a:spcBef>
                <a:spcPts val="800"/>
              </a:spcBef>
              <a:buClr>
                <a:srgbClr val="FFCD00"/>
              </a:buClr>
              <a:buSzPct val="175000"/>
              <a:buFont typeface="Roboto"/>
              <a:buChar char="•"/>
              <a:defRPr sz="2225">
                <a:latin typeface="Roboto Light"/>
                <a:ea typeface="Roboto Light"/>
                <a:cs typeface="Roboto Light"/>
                <a:sym typeface="Roboto Light"/>
              </a:defRPr>
            </a:pPr>
            <a:r>
              <a:t>Le véganisme est de plus </a:t>
            </a:r>
            <a:br/>
            <a:r>
              <a:t>en plus populaire pour </a:t>
            </a:r>
            <a:br/>
            <a:r>
              <a:t>des raisons écologiques </a:t>
            </a:r>
            <a:br/>
            <a:r>
              <a:t>ou des raisons de santé. </a:t>
            </a:r>
          </a:p>
          <a:p>
            <a:pPr marL="282574" indent="-282574" defTabSz="813816">
              <a:lnSpc>
                <a:spcPts val="3200"/>
              </a:lnSpc>
              <a:spcBef>
                <a:spcPts val="800"/>
              </a:spcBef>
              <a:buClr>
                <a:srgbClr val="FFCD00"/>
              </a:buClr>
              <a:buSzPct val="175000"/>
              <a:buFont typeface="Roboto"/>
              <a:buChar char="•"/>
              <a:defRPr sz="2225">
                <a:latin typeface="Roboto Light"/>
                <a:ea typeface="Roboto Light"/>
                <a:cs typeface="Roboto Light"/>
                <a:sym typeface="Roboto Light"/>
              </a:defRPr>
            </a:pPr>
            <a:r>
              <a:t>Les notions de spécisme </a:t>
            </a:r>
            <a:br/>
            <a:r>
              <a:t>et d’antispécisme sont, en revanche, moins bien connues.</a:t>
            </a:r>
          </a:p>
          <a:p>
            <a:pPr marL="282574" indent="-282574" defTabSz="813816">
              <a:lnSpc>
                <a:spcPts val="3200"/>
              </a:lnSpc>
              <a:spcBef>
                <a:spcPts val="800"/>
              </a:spcBef>
              <a:buClr>
                <a:srgbClr val="FFCD00"/>
              </a:buClr>
              <a:buSzPct val="175000"/>
              <a:buFont typeface="Roboto"/>
              <a:buChar char="•"/>
              <a:defRPr sz="2225">
                <a:latin typeface="Roboto Light"/>
                <a:ea typeface="Roboto Light"/>
                <a:cs typeface="Roboto Light"/>
                <a:sym typeface="Roboto Light"/>
              </a:defRPr>
            </a:pPr>
            <a:r>
              <a:t>Qu’est-ce que l’antispécisme ? Rejet de la discrimination fondée sur l’appartenance </a:t>
            </a:r>
            <a:br/>
            <a:r>
              <a:t>à une espèce animale ou </a:t>
            </a:r>
            <a:br/>
            <a:r>
              <a:t>une autre. </a:t>
            </a:r>
            <a:br/>
            <a:br/>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Rectangle 134"/>
          <p:cNvSpPr/>
          <p:nvPr/>
        </p:nvSpPr>
        <p:spPr>
          <a:xfrm>
            <a:off x="0" y="-1"/>
            <a:ext cx="12192000" cy="6858001"/>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234" name="Picture 2" descr="Picture 2"/>
          <p:cNvPicPr>
            <a:picLocks noChangeAspect="1"/>
          </p:cNvPicPr>
          <p:nvPr/>
        </p:nvPicPr>
        <p:blipFill>
          <a:blip r:embed="rId3">
            <a:alphaModFix amt="40045"/>
          </a:blip>
          <a:srcRect t="28509" b="23397"/>
          <a:stretch>
            <a:fillRect/>
          </a:stretch>
        </p:blipFill>
        <p:spPr>
          <a:xfrm>
            <a:off x="19" y="0"/>
            <a:ext cx="12191981" cy="6858000"/>
          </a:xfrm>
          <a:prstGeom prst="rect">
            <a:avLst/>
          </a:prstGeom>
          <a:ln w="12700">
            <a:miter lim="400000"/>
          </a:ln>
        </p:spPr>
      </p:pic>
      <p:sp>
        <p:nvSpPr>
          <p:cNvPr id="235" name="Titre 1"/>
          <p:cNvSpPr txBox="1"/>
          <p:nvPr/>
        </p:nvSpPr>
        <p:spPr>
          <a:xfrm>
            <a:off x="3611879" y="331052"/>
            <a:ext cx="4968242" cy="2384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6900">
                <a:solidFill>
                  <a:srgbClr val="FFFFFF"/>
                </a:solidFill>
                <a:latin typeface="Volkhov Regular"/>
                <a:ea typeface="Volkhov Regular"/>
                <a:cs typeface="Volkhov Regular"/>
                <a:sym typeface="Volkhov Regular"/>
              </a:defRPr>
            </a:lvl1pPr>
          </a:lstStyle>
          <a:p>
            <a:r>
              <a:t>Les espèces</a:t>
            </a:r>
          </a:p>
        </p:txBody>
      </p:sp>
      <p:sp>
        <p:nvSpPr>
          <p:cNvPr id="236" name="Espace réservé du contenu 2"/>
          <p:cNvSpPr txBox="1"/>
          <p:nvPr/>
        </p:nvSpPr>
        <p:spPr>
          <a:xfrm>
            <a:off x="739002" y="2828774"/>
            <a:ext cx="10713996" cy="4824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330200" indent="-330200">
              <a:lnSpc>
                <a:spcPct val="110000"/>
              </a:lnSpc>
              <a:spcBef>
                <a:spcPts val="1500"/>
              </a:spcBef>
              <a:buClr>
                <a:srgbClr val="FFCD00"/>
              </a:buClr>
              <a:buSzPct val="150000"/>
              <a:buFont typeface="Roboto"/>
              <a:buChar char="•"/>
              <a:defRPr sz="2800">
                <a:solidFill>
                  <a:srgbClr val="FFFFFF"/>
                </a:solidFill>
                <a:latin typeface="Roboto Light"/>
                <a:ea typeface="Roboto Light"/>
                <a:cs typeface="Roboto Light"/>
                <a:sym typeface="Roboto Light"/>
              </a:defRPr>
            </a:pPr>
            <a:r>
              <a:t>Le spécisme est la discrimination consistant à traiter de manière désavantageuse et injuste certains individus en fonction de l’espèce à laquelle ils appartiennent.</a:t>
            </a:r>
          </a:p>
          <a:p>
            <a:pPr marL="330200" indent="-330200">
              <a:lnSpc>
                <a:spcPct val="110000"/>
              </a:lnSpc>
              <a:spcBef>
                <a:spcPts val="1500"/>
              </a:spcBef>
              <a:buClr>
                <a:srgbClr val="FFCD00"/>
              </a:buClr>
              <a:buSzPct val="150000"/>
              <a:buFont typeface="Roboto"/>
              <a:buChar char="•"/>
              <a:defRPr sz="2800">
                <a:solidFill>
                  <a:srgbClr val="FFFFFF"/>
                </a:solidFill>
                <a:latin typeface="Roboto Light"/>
                <a:ea typeface="Roboto Light"/>
                <a:cs typeface="Roboto Light"/>
                <a:sym typeface="Roboto Light"/>
              </a:defRPr>
            </a:pPr>
            <a:r>
              <a:t>On a couramment tendance à supposer que les espèces animales correspondent à des catégories naturelles fixes, immuables. </a:t>
            </a:r>
          </a:p>
        </p:txBody>
      </p:sp>
      <p:sp>
        <p:nvSpPr>
          <p:cNvPr id="237" name="Rectangle 31"/>
          <p:cNvSpPr/>
          <p:nvPr/>
        </p:nvSpPr>
        <p:spPr>
          <a:xfrm>
            <a:off x="3683875" y="2287559"/>
            <a:ext cx="4824250" cy="7542"/>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traight Connector 17"/>
          <p:cNvSpPr/>
          <p:nvPr/>
        </p:nvSpPr>
        <p:spPr>
          <a:xfrm flipH="1">
            <a:off x="4954958" y="499972"/>
            <a:ext cx="1" cy="5934882"/>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242" name="Espace réservé du contenu 2"/>
          <p:cNvSpPr txBox="1"/>
          <p:nvPr/>
        </p:nvSpPr>
        <p:spPr>
          <a:xfrm>
            <a:off x="5064333" y="318577"/>
            <a:ext cx="6905069" cy="62208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lnSpcReduction="10000"/>
          </a:bodyPr>
          <a:lstStyle/>
          <a:p>
            <a:pPr marL="304800" indent="-304800" defTabSz="685800">
              <a:lnSpc>
                <a:spcPct val="130000"/>
              </a:lnSpc>
              <a:spcBef>
                <a:spcPts val="1100"/>
              </a:spcBef>
              <a:buClr>
                <a:srgbClr val="FFCD00"/>
              </a:buClr>
              <a:buSzPct val="150000"/>
              <a:buFont typeface="Roboto"/>
              <a:buChar char="•"/>
              <a:defRPr sz="2400">
                <a:solidFill>
                  <a:srgbClr val="FFFFFF"/>
                </a:solidFill>
                <a:latin typeface="Roboto Light"/>
                <a:ea typeface="Roboto Light"/>
                <a:cs typeface="Roboto Light"/>
                <a:sym typeface="Roboto Light"/>
              </a:defRPr>
            </a:pPr>
            <a:r>
              <a:t>Il y a, en réalité, tant de conceptions concurrentes avec leurs avantages et désavantages respectifs que les membres </a:t>
            </a:r>
            <a:br/>
            <a:r>
              <a:t>de la communauté scientifique et </a:t>
            </a:r>
            <a:br/>
            <a:r>
              <a:t>les philosophes de la biologie parlent </a:t>
            </a:r>
            <a:br/>
            <a:r>
              <a:t>du « problème des espèces ». </a:t>
            </a:r>
          </a:p>
          <a:p>
            <a:pPr marL="304800" indent="-304800" defTabSz="685800">
              <a:lnSpc>
                <a:spcPct val="130000"/>
              </a:lnSpc>
              <a:spcBef>
                <a:spcPts val="1100"/>
              </a:spcBef>
              <a:buClr>
                <a:srgbClr val="FFCD00"/>
              </a:buClr>
              <a:buSzPct val="150000"/>
              <a:buFont typeface="Roboto"/>
              <a:buChar char="•"/>
              <a:defRPr sz="2400">
                <a:solidFill>
                  <a:srgbClr val="FFFFFF"/>
                </a:solidFill>
                <a:latin typeface="Roboto Light"/>
                <a:ea typeface="Roboto Light"/>
                <a:cs typeface="Roboto Light"/>
                <a:sym typeface="Roboto Light"/>
              </a:defRPr>
            </a:pPr>
            <a:r>
              <a:t>Quoi qu’il en soit, la notion d’espèce est </a:t>
            </a:r>
            <a:br/>
            <a:r>
              <a:t>peut-être surtout, comme l’est celle de la race, une construction sociale. Sans doute n’a-t-elle pas la force nécessaire pour soutenir </a:t>
            </a:r>
            <a:br/>
            <a:r>
              <a:t>tout l’édifice de l’idéologie spéciste </a:t>
            </a:r>
            <a:br/>
            <a:r>
              <a:t>consistant à opposer fondamentalement </a:t>
            </a:r>
            <a:br/>
            <a:r>
              <a:t>le « nous » (humains) à « eux » (non humains). </a:t>
            </a:r>
          </a:p>
        </p:txBody>
      </p:sp>
      <p:sp>
        <p:nvSpPr>
          <p:cNvPr id="243" name="Titre 1"/>
          <p:cNvSpPr txBox="1"/>
          <p:nvPr/>
        </p:nvSpPr>
        <p:spPr>
          <a:xfrm>
            <a:off x="257617" y="2555021"/>
            <a:ext cx="4296864" cy="23007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lvl1pPr algn="r" defTabSz="832104">
              <a:lnSpc>
                <a:spcPct val="110000"/>
              </a:lnSpc>
              <a:buClr>
                <a:srgbClr val="FFCD00"/>
              </a:buClr>
              <a:buFont typeface="Roboto"/>
              <a:defRPr sz="4550" spc="-77">
                <a:solidFill>
                  <a:srgbClr val="FFFFFF"/>
                </a:solidFill>
                <a:latin typeface="Volkhov Regular"/>
                <a:ea typeface="Volkhov Regular"/>
                <a:cs typeface="Volkhov Regular"/>
                <a:sym typeface="Volkhov Regular"/>
              </a:defRPr>
            </a:lvl1pPr>
          </a:lstStyle>
          <a:p>
            <a:r>
              <a:rPr dirty="0"/>
              <a:t>Critique </a:t>
            </a:r>
            <a:br>
              <a:rPr lang="fr-CA" dirty="0"/>
            </a:br>
            <a:r>
              <a:rPr dirty="0"/>
              <a:t>de la notion </a:t>
            </a:r>
            <a:r>
              <a:rPr dirty="0" err="1"/>
              <a:t>d’espèce</a:t>
            </a:r>
            <a:endParaRPr dirty="0"/>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Picture 2" descr="Picture 2"/>
          <p:cNvPicPr>
            <a:picLocks noChangeAspect="1"/>
          </p:cNvPicPr>
          <p:nvPr/>
        </p:nvPicPr>
        <p:blipFill>
          <a:blip r:embed="rId3">
            <a:alphaModFix amt="62314"/>
          </a:blip>
          <a:srcRect t="9488" b="10441"/>
          <a:stretch>
            <a:fillRect/>
          </a:stretch>
        </p:blipFill>
        <p:spPr>
          <a:xfrm>
            <a:off x="0" y="0"/>
            <a:ext cx="12191980" cy="6857990"/>
          </a:xfrm>
          <a:prstGeom prst="rect">
            <a:avLst/>
          </a:prstGeom>
          <a:ln w="12700">
            <a:miter lim="400000"/>
          </a:ln>
        </p:spPr>
      </p:pic>
      <p:sp>
        <p:nvSpPr>
          <p:cNvPr id="246" name="Titre 1"/>
          <p:cNvSpPr txBox="1"/>
          <p:nvPr/>
        </p:nvSpPr>
        <p:spPr>
          <a:xfrm>
            <a:off x="3611879" y="575998"/>
            <a:ext cx="4968242" cy="2384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6300">
                <a:solidFill>
                  <a:srgbClr val="FFFFFF"/>
                </a:solidFill>
                <a:latin typeface="Volkhov Regular"/>
                <a:ea typeface="Volkhov Regular"/>
                <a:cs typeface="Volkhov Regular"/>
                <a:sym typeface="Volkhov Regular"/>
              </a:defRPr>
            </a:lvl1pPr>
          </a:lstStyle>
          <a:p>
            <a:r>
              <a:t>La sentience</a:t>
            </a:r>
          </a:p>
        </p:txBody>
      </p:sp>
      <p:sp>
        <p:nvSpPr>
          <p:cNvPr id="247" name="Espace réservé du contenu 2"/>
          <p:cNvSpPr txBox="1"/>
          <p:nvPr/>
        </p:nvSpPr>
        <p:spPr>
          <a:xfrm>
            <a:off x="739002" y="2828774"/>
            <a:ext cx="10713996" cy="3059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marL="297179" indent="-297179" defTabSz="822959">
              <a:lnSpc>
                <a:spcPct val="110000"/>
              </a:lnSpc>
              <a:spcBef>
                <a:spcPts val="1300"/>
              </a:spcBef>
              <a:buClr>
                <a:srgbClr val="FFCD00"/>
              </a:buClr>
              <a:buSzPct val="150000"/>
              <a:buFont typeface="Roboto"/>
              <a:buChar char="•"/>
              <a:defRPr sz="2520">
                <a:solidFill>
                  <a:srgbClr val="FFFFFF"/>
                </a:solidFill>
                <a:latin typeface="Roboto Light"/>
                <a:ea typeface="Roboto Light"/>
                <a:cs typeface="Roboto Light"/>
                <a:sym typeface="Roboto Light"/>
              </a:defRPr>
            </a:pPr>
            <a:r>
              <a:t>Le terme sentience est un néologisme calqué de l’anglais et désignant l’aptitude d’un individu à avoir un point de vue subjectif sur le monde, </a:t>
            </a:r>
            <a:br/>
            <a:r>
              <a:t>à ressentir, à être affecté consciemment (de manière positive ou négative) par ce qui lui arrive et par la manière dont on le traite. </a:t>
            </a:r>
          </a:p>
          <a:p>
            <a:pPr marL="297179" indent="-297179" defTabSz="822959">
              <a:lnSpc>
                <a:spcPct val="110000"/>
              </a:lnSpc>
              <a:spcBef>
                <a:spcPts val="1300"/>
              </a:spcBef>
              <a:buClr>
                <a:srgbClr val="FFCD00"/>
              </a:buClr>
              <a:buSzPct val="150000"/>
              <a:buFont typeface="Roboto"/>
              <a:buChar char="•"/>
              <a:defRPr sz="2520">
                <a:solidFill>
                  <a:srgbClr val="FFFFFF"/>
                </a:solidFill>
                <a:latin typeface="Roboto Light"/>
                <a:ea typeface="Roboto Light"/>
                <a:cs typeface="Roboto Light"/>
                <a:sym typeface="Roboto Light"/>
              </a:defRPr>
            </a:pPr>
            <a:r>
              <a:t>En plus de pouvoir faire l’expérience de la douleur et du plaisir, </a:t>
            </a:r>
            <a:br/>
            <a:r>
              <a:t>les êtres sentients sont sans doute aussi capables d’une certaine forme de conscience de soi. </a:t>
            </a:r>
          </a:p>
        </p:txBody>
      </p:sp>
      <p:sp>
        <p:nvSpPr>
          <p:cNvPr id="248" name="Rectangle 31"/>
          <p:cNvSpPr/>
          <p:nvPr/>
        </p:nvSpPr>
        <p:spPr>
          <a:xfrm>
            <a:off x="3683875" y="2287559"/>
            <a:ext cx="4824250" cy="7542"/>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Rectangle 31"/>
          <p:cNvSpPr/>
          <p:nvPr/>
        </p:nvSpPr>
        <p:spPr>
          <a:xfrm>
            <a:off x="1825387" y="3197390"/>
            <a:ext cx="8342204" cy="3117"/>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253" name="Les spécismes"/>
          <p:cNvSpPr txBox="1"/>
          <p:nvPr/>
        </p:nvSpPr>
        <p:spPr>
          <a:xfrm>
            <a:off x="639910" y="775851"/>
            <a:ext cx="10704095" cy="2255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a:lnSpc>
                <a:spcPct val="90000"/>
              </a:lnSpc>
              <a:defRPr sz="8300">
                <a:solidFill>
                  <a:srgbClr val="FFFFFF"/>
                </a:solidFill>
                <a:latin typeface="Volkhov Regular"/>
                <a:ea typeface="Volkhov Regular"/>
                <a:cs typeface="Volkhov Regular"/>
                <a:sym typeface="Volkhov Regular"/>
              </a:defRPr>
            </a:lvl1pPr>
          </a:lstStyle>
          <a:p>
            <a:r>
              <a:t>Les spécismes </a:t>
            </a:r>
          </a:p>
        </p:txBody>
      </p:sp>
      <p:sp>
        <p:nvSpPr>
          <p:cNvPr id="254" name="SPÉCISME RADICAL OU MODÉRÉ…"/>
          <p:cNvSpPr txBox="1"/>
          <p:nvPr/>
        </p:nvSpPr>
        <p:spPr>
          <a:xfrm>
            <a:off x="1908334" y="3577521"/>
            <a:ext cx="8074709" cy="18223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lgn="ctr" defTabSz="877823">
              <a:lnSpc>
                <a:spcPct val="130000"/>
              </a:lnSpc>
              <a:spcBef>
                <a:spcPts val="1000"/>
              </a:spcBef>
              <a:defRPr sz="2688" spc="80">
                <a:solidFill>
                  <a:srgbClr val="FFFFFF"/>
                </a:solidFill>
                <a:latin typeface="Roboto Light"/>
                <a:ea typeface="Roboto Light"/>
                <a:cs typeface="Roboto Light"/>
                <a:sym typeface="Roboto Light"/>
              </a:defRPr>
            </a:pPr>
            <a:r>
              <a:t>SPÉCISME RADICAL OU MODÉRÉ</a:t>
            </a:r>
          </a:p>
          <a:p>
            <a:pPr algn="ctr" defTabSz="877823">
              <a:lnSpc>
                <a:spcPct val="130000"/>
              </a:lnSpc>
              <a:spcBef>
                <a:spcPts val="1000"/>
              </a:spcBef>
              <a:defRPr sz="2688" spc="80">
                <a:solidFill>
                  <a:srgbClr val="FFFFFF"/>
                </a:solidFill>
                <a:latin typeface="Roboto Light"/>
                <a:ea typeface="Roboto Light"/>
                <a:cs typeface="Roboto Light"/>
                <a:sym typeface="Roboto Light"/>
              </a:defRPr>
            </a:pPr>
            <a:r>
              <a:t>SPÉCISME PUR ET SPÉCISME ATTRIBUTIF</a:t>
            </a:r>
          </a:p>
          <a:p>
            <a:pPr algn="ctr" defTabSz="877823">
              <a:lnSpc>
                <a:spcPct val="130000"/>
              </a:lnSpc>
              <a:spcBef>
                <a:spcPts val="1000"/>
              </a:spcBef>
              <a:defRPr sz="2688" spc="80">
                <a:solidFill>
                  <a:srgbClr val="FFFFFF"/>
                </a:solidFill>
                <a:latin typeface="Roboto Light"/>
                <a:ea typeface="Roboto Light"/>
                <a:cs typeface="Roboto Light"/>
                <a:sym typeface="Roboto Light"/>
              </a:defRPr>
            </a:pPr>
            <a:r>
              <a:t>SPÉCISME ABSOLU ET SPÉCISME RELATIF</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Rectangle 70"/>
          <p:cNvSpPr/>
          <p:nvPr/>
        </p:nvSpPr>
        <p:spPr>
          <a:xfrm>
            <a:off x="0" y="-1"/>
            <a:ext cx="12192000" cy="6858001"/>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257" name="Picture 2" descr="Picture 2"/>
          <p:cNvPicPr>
            <a:picLocks noChangeAspect="1"/>
          </p:cNvPicPr>
          <p:nvPr/>
        </p:nvPicPr>
        <p:blipFill>
          <a:blip r:embed="rId3">
            <a:alphaModFix amt="75064"/>
          </a:blip>
          <a:stretch>
            <a:fillRect/>
          </a:stretch>
        </p:blipFill>
        <p:spPr>
          <a:xfrm>
            <a:off x="19" y="1"/>
            <a:ext cx="12191981" cy="6858000"/>
          </a:xfrm>
          <a:prstGeom prst="rect">
            <a:avLst/>
          </a:prstGeom>
          <a:ln w="12700">
            <a:miter lim="400000"/>
          </a:ln>
        </p:spPr>
      </p:pic>
      <p:sp>
        <p:nvSpPr>
          <p:cNvPr id="258" name="Straight Connector 17"/>
          <p:cNvSpPr/>
          <p:nvPr/>
        </p:nvSpPr>
        <p:spPr>
          <a:xfrm flipH="1">
            <a:off x="5253256" y="741543"/>
            <a:ext cx="1" cy="5374913"/>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259" name="Espace réservé du contenu 2"/>
          <p:cNvSpPr txBox="1"/>
          <p:nvPr/>
        </p:nvSpPr>
        <p:spPr>
          <a:xfrm>
            <a:off x="5438831" y="544206"/>
            <a:ext cx="6462682" cy="5769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lnSpcReduction="10000"/>
          </a:bodyPr>
          <a:lstStyle/>
          <a:p>
            <a:pPr marL="296672" indent="-296672" defTabSz="667512">
              <a:lnSpc>
                <a:spcPct val="120000"/>
              </a:lnSpc>
              <a:spcBef>
                <a:spcPts val="1700"/>
              </a:spcBef>
              <a:buClr>
                <a:srgbClr val="FFCD00"/>
              </a:buClr>
              <a:buSzPct val="150000"/>
              <a:buFont typeface="Roboto"/>
              <a:buChar char="•"/>
              <a:defRPr sz="2336">
                <a:solidFill>
                  <a:srgbClr val="FFFFFF"/>
                </a:solidFill>
                <a:latin typeface="Roboto Light"/>
                <a:ea typeface="Roboto Light"/>
                <a:cs typeface="Roboto Light"/>
                <a:sym typeface="Roboto Light"/>
              </a:defRPr>
            </a:pPr>
            <a:r>
              <a:t> Le spécisme radical est celui dont font preuve celles et ceux qui accordent plus d’importance aux intérêts secondaires des membres d’une espèce — le plus souvent, l’espèce humaine — qu’aux intérêts vitaux des membres </a:t>
            </a:r>
            <a:br/>
            <a:r>
              <a:t>d’une autre espèce.</a:t>
            </a:r>
          </a:p>
          <a:p>
            <a:pPr marL="296672" indent="-296672" defTabSz="667512">
              <a:lnSpc>
                <a:spcPct val="120000"/>
              </a:lnSpc>
              <a:spcBef>
                <a:spcPts val="1700"/>
              </a:spcBef>
              <a:buClr>
                <a:srgbClr val="FFCD00"/>
              </a:buClr>
              <a:buSzPct val="150000"/>
              <a:buFont typeface="Roboto"/>
              <a:buChar char="•"/>
              <a:defRPr sz="2336">
                <a:solidFill>
                  <a:srgbClr val="FFFFFF"/>
                </a:solidFill>
                <a:latin typeface="Roboto Light"/>
                <a:ea typeface="Roboto Light"/>
                <a:cs typeface="Roboto Light"/>
                <a:sym typeface="Roboto Light"/>
              </a:defRPr>
            </a:pPr>
            <a:r>
              <a:t>Il s’agit alors de privilégier en effet notre simple plaisir gustatif ou celui que nous procure le maintien de certaines traditions culinaires par rapport à l’intérêt fondamental des cochons, des poules et des poissons à ne pas avoir mal et à ne pas être tués prématurément. </a:t>
            </a:r>
          </a:p>
        </p:txBody>
      </p:sp>
      <p:sp>
        <p:nvSpPr>
          <p:cNvPr id="260" name="Titre 1"/>
          <p:cNvSpPr txBox="1"/>
          <p:nvPr/>
        </p:nvSpPr>
        <p:spPr>
          <a:xfrm>
            <a:off x="15981" y="2525689"/>
            <a:ext cx="5014598" cy="2783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r">
              <a:buClr>
                <a:srgbClr val="FFCD00"/>
              </a:buClr>
              <a:buFont typeface="Roboto"/>
              <a:defRPr sz="4600" spc="-78">
                <a:solidFill>
                  <a:srgbClr val="FFFFFF"/>
                </a:solidFill>
                <a:latin typeface="Volkhov Regular"/>
                <a:ea typeface="Volkhov Regular"/>
                <a:cs typeface="Volkhov Regular"/>
                <a:sym typeface="Volkhov Regular"/>
              </a:defRPr>
            </a:pPr>
            <a:r>
              <a:t>Spécisme radical</a:t>
            </a:r>
            <a:br/>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Picture 2" descr="Picture 2"/>
          <p:cNvPicPr>
            <a:picLocks noChangeAspect="1"/>
          </p:cNvPicPr>
          <p:nvPr/>
        </p:nvPicPr>
        <p:blipFill>
          <a:blip r:embed="rId3"/>
          <a:srcRect t="20822" b="38506"/>
          <a:stretch>
            <a:fillRect/>
          </a:stretch>
        </p:blipFill>
        <p:spPr>
          <a:xfrm>
            <a:off x="0" y="-15032"/>
            <a:ext cx="12191980" cy="3719031"/>
          </a:xfrm>
          <a:prstGeom prst="rect">
            <a:avLst/>
          </a:prstGeom>
          <a:ln w="12700">
            <a:miter lim="400000"/>
          </a:ln>
        </p:spPr>
      </p:pic>
      <p:sp>
        <p:nvSpPr>
          <p:cNvPr id="265" name="Titre 1"/>
          <p:cNvSpPr txBox="1"/>
          <p:nvPr/>
        </p:nvSpPr>
        <p:spPr>
          <a:xfrm>
            <a:off x="1314144" y="3775347"/>
            <a:ext cx="5288170" cy="1613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p>
            <a:pPr algn="ctr" defTabSz="594359">
              <a:defRPr sz="4680" spc="46">
                <a:solidFill>
                  <a:srgbClr val="FFFFFF"/>
                </a:solidFill>
                <a:latin typeface="Volkhov Regular"/>
                <a:ea typeface="Volkhov Regular"/>
                <a:cs typeface="Volkhov Regular"/>
                <a:sym typeface="Volkhov Regular"/>
              </a:defRPr>
            </a:pPr>
            <a:r>
              <a:t>Spécisme modéré</a:t>
            </a:r>
            <a:br/>
            <a:endParaRPr/>
          </a:p>
        </p:txBody>
      </p:sp>
      <p:sp>
        <p:nvSpPr>
          <p:cNvPr id="266" name="Espace réservé du texte 3"/>
          <p:cNvSpPr txBox="1"/>
          <p:nvPr/>
        </p:nvSpPr>
        <p:spPr>
          <a:xfrm>
            <a:off x="1351264" y="4867381"/>
            <a:ext cx="9825713" cy="1821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marL="296671" indent="-296671" defTabSz="667512">
              <a:lnSpc>
                <a:spcPct val="130000"/>
              </a:lnSpc>
              <a:spcBef>
                <a:spcPts val="800"/>
              </a:spcBef>
              <a:buClr>
                <a:srgbClr val="FFCD00"/>
              </a:buClr>
              <a:buSzPct val="150000"/>
              <a:buFont typeface="Roboto"/>
              <a:buChar char="•"/>
              <a:defRPr sz="1971">
                <a:solidFill>
                  <a:srgbClr val="FFFFFF"/>
                </a:solidFill>
                <a:latin typeface="Roboto Light"/>
                <a:ea typeface="Roboto Light"/>
                <a:cs typeface="Roboto Light"/>
                <a:sym typeface="Roboto Light"/>
              </a:defRPr>
            </a:pPr>
            <a:r>
              <a:t>Par contraste, le spécisme modéré consiste à privilégier les intérêts des membres </a:t>
            </a:r>
            <a:br/>
            <a:r>
              <a:t>de l’humanité lorsqu’ils sont comparables aux intérêts des membres d’autres espèces.</a:t>
            </a:r>
          </a:p>
          <a:p>
            <a:pPr marL="296671" indent="-296671" defTabSz="667512">
              <a:lnSpc>
                <a:spcPct val="130000"/>
              </a:lnSpc>
              <a:spcBef>
                <a:spcPts val="800"/>
              </a:spcBef>
              <a:buClr>
                <a:srgbClr val="FFCD00"/>
              </a:buClr>
              <a:buSzPct val="150000"/>
              <a:buFont typeface="Roboto"/>
              <a:buChar char="•"/>
              <a:defRPr sz="1971">
                <a:solidFill>
                  <a:srgbClr val="FFFFFF"/>
                </a:solidFill>
                <a:latin typeface="Roboto Light"/>
                <a:ea typeface="Roboto Light"/>
                <a:cs typeface="Roboto Light"/>
                <a:sym typeface="Roboto Light"/>
              </a:defRPr>
            </a:pPr>
            <a:r>
              <a:t>Les spécistes modérés reconnaissent qu’il faut éviter de faire souffrir ou de tuer </a:t>
            </a:r>
            <a:br/>
            <a:r>
              <a:t>des animaux lorsque cela n’est pas nécessaire.</a:t>
            </a:r>
          </a:p>
        </p:txBody>
      </p:sp>
      <p:sp>
        <p:nvSpPr>
          <p:cNvPr id="267" name="Rectangle 31"/>
          <p:cNvSpPr/>
          <p:nvPr/>
        </p:nvSpPr>
        <p:spPr>
          <a:xfrm>
            <a:off x="1440726" y="4708949"/>
            <a:ext cx="5035006" cy="15154"/>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1" name="Picture 2" descr="Picture 2"/>
          <p:cNvPicPr>
            <a:picLocks noChangeAspect="1"/>
          </p:cNvPicPr>
          <p:nvPr/>
        </p:nvPicPr>
        <p:blipFill>
          <a:blip r:embed="rId3">
            <a:alphaModFix amt="70390"/>
          </a:blip>
          <a:srcRect l="3457" t="29600" r="4623"/>
          <a:stretch>
            <a:fillRect/>
          </a:stretch>
        </p:blipFill>
        <p:spPr>
          <a:xfrm>
            <a:off x="0" y="-12700"/>
            <a:ext cx="12191980" cy="6232997"/>
          </a:xfrm>
          <a:prstGeom prst="rect">
            <a:avLst/>
          </a:prstGeom>
          <a:ln w="12700">
            <a:miter lim="400000"/>
          </a:ln>
        </p:spPr>
      </p:pic>
      <p:sp>
        <p:nvSpPr>
          <p:cNvPr id="272" name="Rectangle"/>
          <p:cNvSpPr/>
          <p:nvPr/>
        </p:nvSpPr>
        <p:spPr>
          <a:xfrm>
            <a:off x="-4380" y="4336191"/>
            <a:ext cx="12200760" cy="2525178"/>
          </a:xfrm>
          <a:prstGeom prst="rect">
            <a:avLst/>
          </a:prstGeom>
          <a:solidFill>
            <a:srgbClr val="000000"/>
          </a:solidFill>
          <a:ln w="12700">
            <a:miter lim="400000"/>
          </a:ln>
        </p:spPr>
        <p:txBody>
          <a:bodyPr lIns="45719" rIns="45719" anchor="ctr"/>
          <a:lstStyle/>
          <a:p>
            <a:endParaRPr/>
          </a:p>
        </p:txBody>
      </p:sp>
      <p:sp>
        <p:nvSpPr>
          <p:cNvPr id="273" name="Titre 1"/>
          <p:cNvSpPr txBox="1"/>
          <p:nvPr/>
        </p:nvSpPr>
        <p:spPr>
          <a:xfrm>
            <a:off x="5829206" y="2162309"/>
            <a:ext cx="5891347" cy="3142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r">
              <a:lnSpc>
                <a:spcPct val="110000"/>
              </a:lnSpc>
              <a:defRPr sz="6600">
                <a:latin typeface="Volkhov Bold"/>
                <a:ea typeface="Volkhov Bold"/>
                <a:cs typeface="Volkhov Bold"/>
                <a:sym typeface="Volkhov Bold"/>
              </a:defRPr>
            </a:lvl1pPr>
          </a:lstStyle>
          <a:p>
            <a:r>
              <a:t>Spécisme pur</a:t>
            </a:r>
          </a:p>
        </p:txBody>
      </p:sp>
      <p:sp>
        <p:nvSpPr>
          <p:cNvPr id="274" name="Rectangle 31"/>
          <p:cNvSpPr/>
          <p:nvPr/>
        </p:nvSpPr>
        <p:spPr>
          <a:xfrm>
            <a:off x="6109339" y="4367987"/>
            <a:ext cx="5488600" cy="38101"/>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275" name="Espace réservé du texte 3"/>
          <p:cNvSpPr txBox="1"/>
          <p:nvPr/>
        </p:nvSpPr>
        <p:spPr>
          <a:xfrm>
            <a:off x="517714" y="4554134"/>
            <a:ext cx="11156573" cy="23531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lgn="just" defTabSz="850391">
              <a:lnSpc>
                <a:spcPct val="120000"/>
              </a:lnSpc>
              <a:spcBef>
                <a:spcPts val="1200"/>
              </a:spcBef>
              <a:buClr>
                <a:srgbClr val="FFCD00"/>
              </a:buClr>
              <a:buFont typeface="Roboto"/>
              <a:defRPr sz="2418">
                <a:solidFill>
                  <a:srgbClr val="FFFFFF"/>
                </a:solidFill>
                <a:latin typeface="Roboto Light"/>
                <a:ea typeface="Roboto Light"/>
                <a:cs typeface="Roboto Light"/>
                <a:sym typeface="Roboto Light"/>
              </a:defRPr>
            </a:pPr>
            <a:r>
              <a:t>Le spécisme pur renvoie à la discrimination motivée ou justifiée par l’espèce à laquelle les individus sont associés. </a:t>
            </a:r>
          </a:p>
          <a:p>
            <a:pPr algn="just" defTabSz="850391">
              <a:lnSpc>
                <a:spcPct val="120000"/>
              </a:lnSpc>
              <a:spcBef>
                <a:spcPts val="1200"/>
              </a:spcBef>
              <a:buClr>
                <a:srgbClr val="FFCD00"/>
              </a:buClr>
              <a:buFont typeface="Roboto"/>
              <a:defRPr sz="2418">
                <a:solidFill>
                  <a:srgbClr val="FFFFFF"/>
                </a:solidFill>
                <a:latin typeface="Roboto Light"/>
                <a:ea typeface="Roboto Light"/>
                <a:cs typeface="Roboto Light"/>
                <a:sym typeface="Roboto Light"/>
              </a:defRPr>
            </a:pPr>
            <a:r>
              <a:t>Cela revient, par exemple, à dire que les êtres humains ont plus de valeur que les autres animaux en vertu du simple fait qu’ils appartiennent à l’humanité, et que cela constitue une raison valable de les privilégier.</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79" name="Image 4" descr="Image 4"/>
          <p:cNvPicPr>
            <a:picLocks noChangeAspect="1"/>
          </p:cNvPicPr>
          <p:nvPr/>
        </p:nvPicPr>
        <p:blipFill>
          <a:blip r:embed="rId3"/>
          <a:srcRect l="23730" t="9209" r="17836" b="9209"/>
          <a:stretch>
            <a:fillRect/>
          </a:stretch>
        </p:blipFill>
        <p:spPr>
          <a:xfrm>
            <a:off x="-3813" y="-2443"/>
            <a:ext cx="3662027" cy="6862751"/>
          </a:xfrm>
          <a:prstGeom prst="rect">
            <a:avLst/>
          </a:prstGeom>
          <a:ln w="12700">
            <a:miter lim="400000"/>
          </a:ln>
        </p:spPr>
      </p:pic>
      <p:sp>
        <p:nvSpPr>
          <p:cNvPr id="280" name="Titre 1"/>
          <p:cNvSpPr txBox="1"/>
          <p:nvPr/>
        </p:nvSpPr>
        <p:spPr>
          <a:xfrm>
            <a:off x="3892429" y="-90339"/>
            <a:ext cx="7813454" cy="2186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6400">
                <a:solidFill>
                  <a:srgbClr val="FFFFFF"/>
                </a:solidFill>
                <a:latin typeface="Volkhov Regular"/>
                <a:ea typeface="Volkhov Regular"/>
                <a:cs typeface="Volkhov Regular"/>
                <a:sym typeface="Volkhov Regular"/>
              </a:defRPr>
            </a:lvl1pPr>
          </a:lstStyle>
          <a:p>
            <a:r>
              <a:t>Spécisme attributif</a:t>
            </a:r>
          </a:p>
        </p:txBody>
      </p:sp>
      <p:sp>
        <p:nvSpPr>
          <p:cNvPr id="281" name="Espace réservé du contenu 2"/>
          <p:cNvSpPr txBox="1"/>
          <p:nvPr/>
        </p:nvSpPr>
        <p:spPr>
          <a:xfrm>
            <a:off x="3825643" y="2017104"/>
            <a:ext cx="8165224" cy="48241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marL="283972" indent="-283972" defTabSz="786384">
              <a:lnSpc>
                <a:spcPct val="120000"/>
              </a:lnSpc>
              <a:spcBef>
                <a:spcPts val="1200"/>
              </a:spcBef>
              <a:buClr>
                <a:srgbClr val="FFCD00"/>
              </a:buClr>
              <a:buSzPct val="150000"/>
              <a:buFont typeface="Roboto"/>
              <a:buChar char="•"/>
              <a:defRPr sz="2408">
                <a:solidFill>
                  <a:srgbClr val="FFFFFF"/>
                </a:solidFill>
                <a:latin typeface="Roboto Light"/>
                <a:ea typeface="Roboto Light"/>
                <a:cs typeface="Roboto Light"/>
                <a:sym typeface="Roboto Light"/>
              </a:defRPr>
            </a:pPr>
            <a:r>
              <a:t>Le spécisme attributif consiste plutôt à accorder une importance morale variable aux individus non pas en fonction de leur espèce en tant que telle , mais en fonction de certaines des caractéristiques qui lui sont associées,  c’est-à-dire de certains des attributs de ses membres. </a:t>
            </a:r>
          </a:p>
          <a:p>
            <a:pPr marL="283972" indent="-283972" defTabSz="786384">
              <a:lnSpc>
                <a:spcPct val="120000"/>
              </a:lnSpc>
              <a:spcBef>
                <a:spcPts val="1200"/>
              </a:spcBef>
              <a:buClr>
                <a:srgbClr val="FFCD00"/>
              </a:buClr>
              <a:buSzPct val="150000"/>
              <a:buFont typeface="Roboto"/>
              <a:buChar char="•"/>
              <a:defRPr sz="2408">
                <a:solidFill>
                  <a:srgbClr val="FFFFFF"/>
                </a:solidFill>
                <a:latin typeface="Roboto Light"/>
                <a:ea typeface="Roboto Light"/>
                <a:cs typeface="Roboto Light"/>
                <a:sym typeface="Roboto Light"/>
              </a:defRPr>
            </a:pPr>
            <a:r>
              <a:t>Par exemple, ils sont capables de conscience de soi. </a:t>
            </a:r>
          </a:p>
          <a:p>
            <a:pPr marL="283972" indent="-283972" defTabSz="786384">
              <a:lnSpc>
                <a:spcPct val="120000"/>
              </a:lnSpc>
              <a:spcBef>
                <a:spcPts val="1200"/>
              </a:spcBef>
              <a:buClr>
                <a:srgbClr val="FFCD00"/>
              </a:buClr>
              <a:buSzPct val="150000"/>
              <a:buFont typeface="Roboto"/>
              <a:buChar char="•"/>
              <a:defRPr sz="2408">
                <a:solidFill>
                  <a:srgbClr val="FFFFFF"/>
                </a:solidFill>
                <a:latin typeface="Roboto Light"/>
                <a:ea typeface="Roboto Light"/>
                <a:cs typeface="Roboto Light"/>
                <a:sym typeface="Roboto Light"/>
              </a:defRPr>
            </a:pPr>
            <a:r>
              <a:t>Ils utilisent un langage symbolique. </a:t>
            </a:r>
          </a:p>
          <a:p>
            <a:pPr marL="283972" indent="-283972" defTabSz="786384">
              <a:lnSpc>
                <a:spcPct val="120000"/>
              </a:lnSpc>
              <a:spcBef>
                <a:spcPts val="1200"/>
              </a:spcBef>
              <a:buClr>
                <a:srgbClr val="FFCD00"/>
              </a:buClr>
              <a:buSzPct val="150000"/>
              <a:buFont typeface="Roboto"/>
              <a:buChar char="•"/>
              <a:defRPr sz="2408">
                <a:solidFill>
                  <a:srgbClr val="FFFFFF"/>
                </a:solidFill>
                <a:latin typeface="Roboto Light"/>
                <a:ea typeface="Roboto Light"/>
                <a:cs typeface="Roboto Light"/>
                <a:sym typeface="Roboto Light"/>
              </a:defRPr>
            </a:pPr>
            <a:r>
              <a:t>Ils peuvent assumer des devoirs moraux (être tenus moralement responsables de leurs actes), etc.</a:t>
            </a:r>
          </a:p>
        </p:txBody>
      </p:sp>
      <p:sp>
        <p:nvSpPr>
          <p:cNvPr id="282" name="Rectangle 31"/>
          <p:cNvSpPr/>
          <p:nvPr/>
        </p:nvSpPr>
        <p:spPr>
          <a:xfrm>
            <a:off x="3967936" y="1659319"/>
            <a:ext cx="7455770" cy="6025"/>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6" name="Picture 2" descr="Picture 2"/>
          <p:cNvPicPr>
            <a:picLocks noChangeAspect="1"/>
          </p:cNvPicPr>
          <p:nvPr/>
        </p:nvPicPr>
        <p:blipFill>
          <a:blip r:embed="rId3">
            <a:alphaModFix amt="30396"/>
          </a:blip>
          <a:srcRect l="13504" t="30841" r="92" b="33678"/>
          <a:stretch>
            <a:fillRect/>
          </a:stretch>
        </p:blipFill>
        <p:spPr>
          <a:xfrm>
            <a:off x="0" y="0"/>
            <a:ext cx="12191980" cy="6858000"/>
          </a:xfrm>
          <a:prstGeom prst="rect">
            <a:avLst/>
          </a:prstGeom>
          <a:ln w="12700">
            <a:miter lim="400000"/>
          </a:ln>
        </p:spPr>
      </p:pic>
      <p:sp>
        <p:nvSpPr>
          <p:cNvPr id="287" name="Titre 1"/>
          <p:cNvSpPr txBox="1"/>
          <p:nvPr/>
        </p:nvSpPr>
        <p:spPr>
          <a:xfrm>
            <a:off x="449625" y="1831185"/>
            <a:ext cx="4816822" cy="28411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gn="r">
              <a:lnSpc>
                <a:spcPct val="90000"/>
              </a:lnSpc>
              <a:defRPr sz="7800">
                <a:latin typeface="Volkhov Bold"/>
                <a:ea typeface="Volkhov Bold"/>
                <a:cs typeface="Volkhov Bold"/>
                <a:sym typeface="Volkhov Bold"/>
              </a:defRPr>
            </a:pPr>
            <a:r>
              <a:t>Spécisme </a:t>
            </a:r>
            <a:br/>
            <a:r>
              <a:t>absolu</a:t>
            </a:r>
          </a:p>
        </p:txBody>
      </p:sp>
      <p:sp>
        <p:nvSpPr>
          <p:cNvPr id="288" name="Espace réservé du texte 3"/>
          <p:cNvSpPr txBox="1"/>
          <p:nvPr/>
        </p:nvSpPr>
        <p:spPr>
          <a:xfrm>
            <a:off x="5872937" y="449903"/>
            <a:ext cx="6085217" cy="61903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nSpc>
                <a:spcPct val="120000"/>
              </a:lnSpc>
              <a:spcBef>
                <a:spcPts val="1000"/>
              </a:spcBef>
              <a:buClr>
                <a:srgbClr val="FFCD00"/>
              </a:buClr>
              <a:buFont typeface="Roboto"/>
              <a:defRPr sz="3200"/>
            </a:pPr>
            <a:r>
              <a:rPr dirty="0"/>
              <a:t>Le </a:t>
            </a:r>
            <a:r>
              <a:rPr dirty="0" err="1"/>
              <a:t>spécisme</a:t>
            </a:r>
            <a:r>
              <a:rPr dirty="0"/>
              <a:t> </a:t>
            </a:r>
            <a:r>
              <a:rPr dirty="0" err="1"/>
              <a:t>absolu</a:t>
            </a:r>
            <a:r>
              <a:rPr dirty="0"/>
              <a:t> </a:t>
            </a:r>
            <a:r>
              <a:rPr dirty="0" err="1"/>
              <a:t>consiste</a:t>
            </a:r>
            <a:r>
              <a:rPr dirty="0"/>
              <a:t> </a:t>
            </a:r>
            <a:br>
              <a:rPr dirty="0"/>
            </a:br>
            <a:r>
              <a:rPr dirty="0" err="1"/>
              <a:t>à</a:t>
            </a:r>
            <a:r>
              <a:rPr dirty="0"/>
              <a:t> </a:t>
            </a:r>
            <a:r>
              <a:rPr dirty="0" err="1"/>
              <a:t>supposer</a:t>
            </a:r>
            <a:r>
              <a:rPr dirty="0"/>
              <a:t> </a:t>
            </a:r>
            <a:r>
              <a:rPr dirty="0" err="1"/>
              <a:t>qu’une</a:t>
            </a:r>
            <a:r>
              <a:rPr dirty="0"/>
              <a:t> </a:t>
            </a:r>
            <a:r>
              <a:rPr dirty="0" err="1"/>
              <a:t>espèce</a:t>
            </a:r>
            <a:r>
              <a:rPr dirty="0"/>
              <a:t> — </a:t>
            </a:r>
            <a:r>
              <a:rPr dirty="0" err="1"/>
              <a:t>typiquement</a:t>
            </a:r>
            <a:r>
              <a:rPr dirty="0"/>
              <a:t> </a:t>
            </a:r>
            <a:r>
              <a:rPr dirty="0" err="1"/>
              <a:t>l’espèce</a:t>
            </a:r>
            <a:r>
              <a:rPr dirty="0"/>
              <a:t> </a:t>
            </a:r>
            <a:r>
              <a:rPr dirty="0" err="1"/>
              <a:t>humaine</a:t>
            </a:r>
            <a:r>
              <a:rPr dirty="0"/>
              <a:t> — </a:t>
            </a:r>
            <a:br>
              <a:rPr dirty="0"/>
            </a:br>
            <a:r>
              <a:rPr dirty="0"/>
              <a:t>a un </a:t>
            </a:r>
            <a:r>
              <a:rPr dirty="0" err="1"/>
              <a:t>statut</a:t>
            </a:r>
            <a:r>
              <a:rPr dirty="0"/>
              <a:t> moral </a:t>
            </a:r>
            <a:r>
              <a:rPr dirty="0" err="1"/>
              <a:t>supérieur</a:t>
            </a:r>
            <a:r>
              <a:rPr dirty="0"/>
              <a:t> aux </a:t>
            </a:r>
            <a:r>
              <a:rPr dirty="0" err="1"/>
              <a:t>autres</a:t>
            </a:r>
            <a:r>
              <a:rPr dirty="0"/>
              <a:t> et que, </a:t>
            </a:r>
            <a:r>
              <a:rPr dirty="0" err="1"/>
              <a:t>si</a:t>
            </a:r>
            <a:r>
              <a:rPr dirty="0"/>
              <a:t> les lions et les </a:t>
            </a:r>
            <a:r>
              <a:rPr dirty="0" err="1"/>
              <a:t>Martiens</a:t>
            </a:r>
            <a:r>
              <a:rPr dirty="0"/>
              <a:t> </a:t>
            </a:r>
            <a:r>
              <a:rPr dirty="0" err="1"/>
              <a:t>étaient</a:t>
            </a:r>
            <a:r>
              <a:rPr dirty="0"/>
              <a:t> </a:t>
            </a:r>
            <a:r>
              <a:rPr dirty="0" err="1"/>
              <a:t>capables</a:t>
            </a:r>
            <a:r>
              <a:rPr dirty="0"/>
              <a:t> de le faire, </a:t>
            </a:r>
            <a:r>
              <a:rPr dirty="0" err="1"/>
              <a:t>ils</a:t>
            </a:r>
            <a:r>
              <a:rPr dirty="0"/>
              <a:t> </a:t>
            </a:r>
            <a:r>
              <a:rPr dirty="0" err="1"/>
              <a:t>devraient</a:t>
            </a:r>
            <a:r>
              <a:rPr dirty="0"/>
              <a:t> </a:t>
            </a:r>
            <a:r>
              <a:rPr dirty="0" err="1"/>
              <a:t>eux-mêmes</a:t>
            </a:r>
            <a:r>
              <a:rPr dirty="0"/>
              <a:t> accorder la </a:t>
            </a:r>
            <a:r>
              <a:rPr dirty="0" err="1"/>
              <a:t>priorité</a:t>
            </a:r>
            <a:r>
              <a:rPr dirty="0"/>
              <a:t> aux </a:t>
            </a:r>
            <a:r>
              <a:rPr dirty="0" err="1"/>
              <a:t>êtres</a:t>
            </a:r>
            <a:r>
              <a:rPr dirty="0"/>
              <a:t> </a:t>
            </a:r>
            <a:r>
              <a:rPr dirty="0" err="1"/>
              <a:t>humains</a:t>
            </a:r>
            <a:r>
              <a:rPr dirty="0"/>
              <a:t> </a:t>
            </a:r>
            <a:r>
              <a:rPr dirty="0" err="1"/>
              <a:t>plutôt</a:t>
            </a:r>
            <a:r>
              <a:rPr dirty="0"/>
              <a:t> </a:t>
            </a:r>
            <a:r>
              <a:rPr dirty="0" err="1"/>
              <a:t>qu’aux</a:t>
            </a:r>
            <a:r>
              <a:rPr dirty="0"/>
              <a:t> </a:t>
            </a:r>
            <a:r>
              <a:rPr dirty="0" err="1"/>
              <a:t>membres</a:t>
            </a:r>
            <a:r>
              <a:rPr dirty="0"/>
              <a:t> de </a:t>
            </a:r>
            <a:r>
              <a:rPr dirty="0" err="1"/>
              <a:t>leur</a:t>
            </a:r>
            <a:r>
              <a:rPr dirty="0"/>
              <a:t> </a:t>
            </a:r>
            <a:r>
              <a:rPr dirty="0" err="1"/>
              <a:t>propre</a:t>
            </a:r>
            <a:r>
              <a:rPr dirty="0"/>
              <a:t> </a:t>
            </a:r>
            <a:r>
              <a:rPr dirty="0" err="1"/>
              <a:t>espèce</a:t>
            </a:r>
            <a:r>
              <a:rPr dirty="0"/>
              <a:t>. </a:t>
            </a:r>
          </a:p>
        </p:txBody>
      </p:sp>
      <p:sp>
        <p:nvSpPr>
          <p:cNvPr id="289" name="Straight Connector 17"/>
          <p:cNvSpPr/>
          <p:nvPr/>
        </p:nvSpPr>
        <p:spPr>
          <a:xfrm flipH="1">
            <a:off x="5569691" y="721647"/>
            <a:ext cx="1" cy="5617906"/>
          </a:xfrm>
          <a:prstGeom prst="line">
            <a:avLst/>
          </a:prstGeom>
          <a:solidFill>
            <a:srgbClr val="FFCD00"/>
          </a:solidFill>
          <a:ln w="8890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93" name="Picture 2" descr="Picture 2"/>
          <p:cNvPicPr>
            <a:picLocks noChangeAspect="1"/>
          </p:cNvPicPr>
          <p:nvPr/>
        </p:nvPicPr>
        <p:blipFill>
          <a:blip r:embed="rId3"/>
          <a:srcRect l="9572" r="8390" b="7627"/>
          <a:stretch>
            <a:fillRect/>
          </a:stretch>
        </p:blipFill>
        <p:spPr>
          <a:xfrm>
            <a:off x="0" y="-1"/>
            <a:ext cx="6856308" cy="6858002"/>
          </a:xfrm>
          <a:prstGeom prst="rect">
            <a:avLst/>
          </a:prstGeom>
          <a:ln w="12700">
            <a:miter lim="400000"/>
          </a:ln>
        </p:spPr>
      </p:pic>
      <p:sp>
        <p:nvSpPr>
          <p:cNvPr id="294" name="Titre 1"/>
          <p:cNvSpPr txBox="1"/>
          <p:nvPr/>
        </p:nvSpPr>
        <p:spPr>
          <a:xfrm>
            <a:off x="7231400" y="52256"/>
            <a:ext cx="5077915" cy="2511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6400">
                <a:solidFill>
                  <a:srgbClr val="FFFFFF"/>
                </a:solidFill>
                <a:latin typeface="Volkhov Regular"/>
                <a:ea typeface="Volkhov Regular"/>
                <a:cs typeface="Volkhov Regular"/>
                <a:sym typeface="Volkhov Regular"/>
              </a:defRPr>
            </a:lvl1pPr>
          </a:lstStyle>
          <a:p>
            <a:r>
              <a:t>Spécisme relatif</a:t>
            </a:r>
          </a:p>
        </p:txBody>
      </p:sp>
      <p:sp>
        <p:nvSpPr>
          <p:cNvPr id="295" name="Rectangle 31"/>
          <p:cNvSpPr/>
          <p:nvPr/>
        </p:nvSpPr>
        <p:spPr>
          <a:xfrm>
            <a:off x="7326254" y="2362762"/>
            <a:ext cx="3646754" cy="15201"/>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296" name="Espace réservé du contenu 2"/>
          <p:cNvSpPr txBox="1"/>
          <p:nvPr/>
        </p:nvSpPr>
        <p:spPr>
          <a:xfrm>
            <a:off x="7228609" y="2653274"/>
            <a:ext cx="4678278" cy="4408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a:bodyPr>
          <a:lstStyle/>
          <a:p>
            <a:pPr defTabSz="594359">
              <a:lnSpc>
                <a:spcPct val="140000"/>
              </a:lnSpc>
              <a:spcBef>
                <a:spcPts val="900"/>
              </a:spcBef>
              <a:buClr>
                <a:srgbClr val="FFCD00"/>
              </a:buClr>
              <a:buFont typeface="Roboto"/>
              <a:defRPr sz="2145">
                <a:solidFill>
                  <a:srgbClr val="FFFFFF"/>
                </a:solidFill>
                <a:latin typeface="Roboto Light"/>
                <a:ea typeface="Roboto Light"/>
                <a:cs typeface="Roboto Light"/>
                <a:sym typeface="Roboto Light"/>
              </a:defRPr>
            </a:pPr>
            <a:r>
              <a:t>Par opposition à ce suprémacisme humain fondé sur l’anthropocentrisme, le spécisme relatif repose sur </a:t>
            </a:r>
            <a:br/>
            <a:r>
              <a:t>la croyance que les membres d’une même espèce ont certains devoirs de loyauté ou de solidarité les uns envers les autres et qu’ils forment une communauté liée par une sorte de « contrat social d’espèce ».</a:t>
            </a:r>
            <a:br/>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icture 2" descr="Picture 2"/>
          <p:cNvPicPr>
            <a:picLocks noChangeAspect="1"/>
          </p:cNvPicPr>
          <p:nvPr/>
        </p:nvPicPr>
        <p:blipFill>
          <a:blip r:embed="rId3">
            <a:alphaModFix amt="41955"/>
          </a:blip>
          <a:srcRect t="7992" b="17503"/>
          <a:stretch>
            <a:fillRect/>
          </a:stretch>
        </p:blipFill>
        <p:spPr>
          <a:xfrm>
            <a:off x="-1" y="0"/>
            <a:ext cx="12191981" cy="6858000"/>
          </a:xfrm>
          <a:prstGeom prst="rect">
            <a:avLst/>
          </a:prstGeom>
          <a:ln w="12700">
            <a:miter lim="400000"/>
          </a:ln>
        </p:spPr>
      </p:pic>
      <p:sp>
        <p:nvSpPr>
          <p:cNvPr id="122" name="Rectangle 31"/>
          <p:cNvSpPr/>
          <p:nvPr/>
        </p:nvSpPr>
        <p:spPr>
          <a:xfrm>
            <a:off x="1613912" y="4369077"/>
            <a:ext cx="8765153" cy="1647"/>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123" name="Contexte  historico-sociologique"/>
          <p:cNvSpPr txBox="1"/>
          <p:nvPr/>
        </p:nvSpPr>
        <p:spPr>
          <a:xfrm>
            <a:off x="1236431" y="2194026"/>
            <a:ext cx="9520116" cy="20763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p>
            <a:pPr algn="ctr" defTabSz="813816">
              <a:lnSpc>
                <a:spcPct val="90000"/>
              </a:lnSpc>
              <a:defRPr sz="6408">
                <a:solidFill>
                  <a:srgbClr val="FFFFFF"/>
                </a:solidFill>
                <a:latin typeface="Volkhov Regular"/>
                <a:ea typeface="Volkhov Regular"/>
                <a:cs typeface="Volkhov Regular"/>
                <a:sym typeface="Volkhov Regular"/>
              </a:defRPr>
            </a:pPr>
            <a:r>
              <a:t>Contexte </a:t>
            </a:r>
            <a:br/>
            <a:r>
              <a:t>historico-sociologique</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traight Connector 17"/>
          <p:cNvSpPr/>
          <p:nvPr/>
        </p:nvSpPr>
        <p:spPr>
          <a:xfrm flipH="1">
            <a:off x="5100856" y="741543"/>
            <a:ext cx="1" cy="5374913"/>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301" name="Espace réservé du contenu 2"/>
          <p:cNvSpPr txBox="1"/>
          <p:nvPr/>
        </p:nvSpPr>
        <p:spPr>
          <a:xfrm>
            <a:off x="5286431" y="544206"/>
            <a:ext cx="6544268" cy="5769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lnSpcReduction="10000"/>
          </a:bodyPr>
          <a:lstStyle/>
          <a:p>
            <a:pPr marL="288543" indent="-288543" defTabSz="649223">
              <a:lnSpc>
                <a:spcPct val="130000"/>
              </a:lnSpc>
              <a:spcBef>
                <a:spcPts val="1000"/>
              </a:spcBef>
              <a:buClr>
                <a:srgbClr val="FFCD00"/>
              </a:buClr>
              <a:buSzPct val="150000"/>
              <a:buFont typeface="Roboto"/>
              <a:buChar char="•"/>
              <a:defRPr sz="2414">
                <a:solidFill>
                  <a:srgbClr val="FFFFFF"/>
                </a:solidFill>
                <a:latin typeface="Roboto Light"/>
                <a:ea typeface="Roboto Light"/>
                <a:cs typeface="Roboto Light"/>
                <a:sym typeface="Roboto Light"/>
              </a:defRPr>
            </a:pPr>
            <a:r>
              <a:t>Le suprémacisme humain qui nous conduit </a:t>
            </a:r>
            <a:br/>
            <a:r>
              <a:t>à discriminer les animaux des autres espèces en fonction des usages que l’on veut en faire, de nos habitudes, de nos coutumes, </a:t>
            </a:r>
            <a:br/>
            <a:r>
              <a:t>de nos préférences ou de nos humeurs. </a:t>
            </a:r>
          </a:p>
          <a:p>
            <a:pPr marL="288543" indent="-288543" defTabSz="649223">
              <a:lnSpc>
                <a:spcPct val="130000"/>
              </a:lnSpc>
              <a:spcBef>
                <a:spcPts val="1000"/>
              </a:spcBef>
              <a:buClr>
                <a:srgbClr val="FFCD00"/>
              </a:buClr>
              <a:buSzPct val="150000"/>
              <a:buFont typeface="Roboto"/>
              <a:buChar char="•"/>
              <a:defRPr sz="2414">
                <a:solidFill>
                  <a:srgbClr val="FFFFFF"/>
                </a:solidFill>
                <a:latin typeface="Roboto Light"/>
                <a:ea typeface="Roboto Light"/>
                <a:cs typeface="Roboto Light"/>
                <a:sym typeface="Roboto Light"/>
              </a:defRPr>
            </a:pPr>
            <a:r>
              <a:t>À l’ère du post-darwinisme, il serait grand temps, soutiennent les antispécistes, </a:t>
            </a:r>
            <a:br/>
            <a:r>
              <a:t>de renoncer enfin à l’anthropocentrisme, </a:t>
            </a:r>
            <a:br/>
            <a:r>
              <a:t>de tirer les conclusions normatives de nos meilleures théories scientifiques et de revoir sérieusement la manière dont nous traitons les autres êtres sentients. </a:t>
            </a:r>
          </a:p>
        </p:txBody>
      </p:sp>
      <p:sp>
        <p:nvSpPr>
          <p:cNvPr id="302" name="Titre 1"/>
          <p:cNvSpPr txBox="1"/>
          <p:nvPr/>
        </p:nvSpPr>
        <p:spPr>
          <a:xfrm>
            <a:off x="-225252" y="1937190"/>
            <a:ext cx="5014598" cy="2783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r">
              <a:lnSpc>
                <a:spcPct val="110000"/>
              </a:lnSpc>
              <a:buClr>
                <a:srgbClr val="FFCD00"/>
              </a:buClr>
              <a:buFont typeface="Roboto"/>
              <a:defRPr sz="4400" spc="-74">
                <a:solidFill>
                  <a:srgbClr val="FFFFFF"/>
                </a:solidFill>
                <a:latin typeface="Volkhov Regular"/>
                <a:ea typeface="Volkhov Regular"/>
                <a:cs typeface="Volkhov Regular"/>
                <a:sym typeface="Volkhov Regular"/>
              </a:defRPr>
            </a:pPr>
            <a:r>
              <a:t>Conclusion sur</a:t>
            </a:r>
            <a:br/>
            <a:r>
              <a:t>les concepts clés</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6" name="Rectangle 31"/>
          <p:cNvSpPr/>
          <p:nvPr/>
        </p:nvSpPr>
        <p:spPr>
          <a:xfrm>
            <a:off x="1413767" y="4382019"/>
            <a:ext cx="9165443" cy="923"/>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307" name="Questions normatives contemporaines"/>
          <p:cNvSpPr txBox="1"/>
          <p:nvPr/>
        </p:nvSpPr>
        <p:spPr>
          <a:xfrm>
            <a:off x="1236431" y="1139638"/>
            <a:ext cx="9520116" cy="3041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defTabSz="868680">
              <a:defRPr sz="6840" spc="68">
                <a:solidFill>
                  <a:srgbClr val="FFFFFF"/>
                </a:solidFill>
                <a:latin typeface="Volkhov Regular"/>
                <a:ea typeface="Volkhov Regular"/>
                <a:cs typeface="Volkhov Regular"/>
                <a:sym typeface="Volkhov Regular"/>
              </a:defRPr>
            </a:lvl1pPr>
          </a:lstStyle>
          <a:p>
            <a:r>
              <a:rPr sz="6700" dirty="0" err="1"/>
              <a:t>Quetions</a:t>
            </a:r>
            <a:r>
              <a:rPr sz="6700" dirty="0"/>
              <a:t> </a:t>
            </a:r>
            <a:r>
              <a:rPr sz="6700" dirty="0" err="1"/>
              <a:t>normatives</a:t>
            </a:r>
            <a:r>
              <a:rPr sz="6700" dirty="0"/>
              <a:t> </a:t>
            </a:r>
            <a:r>
              <a:rPr sz="6700" dirty="0" err="1"/>
              <a:t>contemporaines</a:t>
            </a:r>
            <a:endParaRPr sz="6700" dirty="0"/>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Libération animale.psd" descr="Libération animale.psd"/>
          <p:cNvPicPr>
            <a:picLocks noChangeAspect="1"/>
          </p:cNvPicPr>
          <p:nvPr/>
        </p:nvPicPr>
        <p:blipFill>
          <a:blip r:embed="rId3">
            <a:alphaModFix amt="24989"/>
          </a:blip>
          <a:srcRect l="6059" t="57" r="6059" b="12061"/>
          <a:stretch>
            <a:fillRect/>
          </a:stretch>
        </p:blipFill>
        <p:spPr>
          <a:xfrm>
            <a:off x="0" y="-1"/>
            <a:ext cx="12192000" cy="6858001"/>
          </a:xfrm>
          <a:prstGeom prst="rect">
            <a:avLst/>
          </a:prstGeom>
          <a:ln w="12700">
            <a:miter lim="400000"/>
          </a:ln>
        </p:spPr>
      </p:pic>
      <p:sp>
        <p:nvSpPr>
          <p:cNvPr id="310" name="Straight Connector 136"/>
          <p:cNvSpPr/>
          <p:nvPr/>
        </p:nvSpPr>
        <p:spPr>
          <a:xfrm flipH="1">
            <a:off x="4055891" y="2286000"/>
            <a:ext cx="1" cy="2286000"/>
          </a:xfrm>
          <a:prstGeom prst="line">
            <a:avLst/>
          </a:prstGeom>
          <a:ln w="19050">
            <a:solidFill>
              <a:srgbClr val="FFFFFF"/>
            </a:solidFill>
            <a:miter/>
          </a:ln>
        </p:spPr>
        <p:txBody>
          <a:bodyPr lIns="45719" rIns="45719"/>
          <a:lstStyle/>
          <a:p>
            <a:endParaRPr/>
          </a:p>
        </p:txBody>
      </p:sp>
      <p:sp>
        <p:nvSpPr>
          <p:cNvPr id="311" name="Titre 1"/>
          <p:cNvSpPr txBox="1"/>
          <p:nvPr/>
        </p:nvSpPr>
        <p:spPr>
          <a:xfrm>
            <a:off x="356047" y="273806"/>
            <a:ext cx="8346944" cy="1460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nSpc>
                <a:spcPct val="90000"/>
              </a:lnSpc>
              <a:defRPr sz="4500">
                <a:latin typeface="Volkhov Bold"/>
                <a:ea typeface="Volkhov Bold"/>
                <a:cs typeface="Volkhov Bold"/>
                <a:sym typeface="Volkhov Bold"/>
              </a:defRPr>
            </a:lvl1pPr>
          </a:lstStyle>
          <a:p>
            <a:r>
              <a:t>Questions contemporaines</a:t>
            </a:r>
          </a:p>
        </p:txBody>
      </p:sp>
      <p:sp>
        <p:nvSpPr>
          <p:cNvPr id="312" name="Espace réservé du texte 3"/>
          <p:cNvSpPr txBox="1"/>
          <p:nvPr/>
        </p:nvSpPr>
        <p:spPr>
          <a:xfrm>
            <a:off x="339630" y="1426743"/>
            <a:ext cx="11742670" cy="228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317500" indent="-317500">
              <a:lnSpc>
                <a:spcPct val="110000"/>
              </a:lnSpc>
              <a:spcBef>
                <a:spcPts val="1000"/>
              </a:spcBef>
              <a:buClr>
                <a:srgbClr val="FFCD00"/>
              </a:buClr>
              <a:buSzPct val="175000"/>
              <a:buFont typeface="Roboto"/>
              <a:buChar char="•"/>
              <a:defRPr sz="2300"/>
            </a:pPr>
            <a:r>
              <a:t>L’antispécisme requiert que nous accordions aux animaux sentients non humains</a:t>
            </a:r>
            <a:br/>
            <a:r>
              <a:t>le statut juridique et les droits légaux dont ils jouiraient si, toute chose étant égale </a:t>
            </a:r>
            <a:br/>
            <a:r>
              <a:t>par ailleurs, ils appartenaient à l’espèce humaine. </a:t>
            </a:r>
          </a:p>
          <a:p>
            <a:pPr marL="317500" indent="-317500">
              <a:lnSpc>
                <a:spcPct val="110000"/>
              </a:lnSpc>
              <a:spcBef>
                <a:spcPts val="1000"/>
              </a:spcBef>
              <a:buClr>
                <a:srgbClr val="FFCD00"/>
              </a:buClr>
              <a:buSzPct val="175000"/>
              <a:buFont typeface="Roboto"/>
              <a:buChar char="•"/>
              <a:defRPr sz="2300"/>
            </a:pPr>
            <a:r>
              <a:t>Cela inclut d’abord et avant tout les droits individuels les plus fondamentaux, tels que </a:t>
            </a:r>
            <a:br/>
            <a:r>
              <a:t>le droit à la sécurité physique et psychologique, le droit à la vie et le droit à la liberté.</a:t>
            </a:r>
          </a:p>
        </p:txBody>
      </p:sp>
      <p:sp>
        <p:nvSpPr>
          <p:cNvPr id="313" name="Straight Connector 17"/>
          <p:cNvSpPr/>
          <p:nvPr/>
        </p:nvSpPr>
        <p:spPr>
          <a:xfrm flipH="1">
            <a:off x="8462308" y="7242208"/>
            <a:ext cx="1" cy="4267442"/>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314" name="Rectangle 31"/>
          <p:cNvSpPr/>
          <p:nvPr/>
        </p:nvSpPr>
        <p:spPr>
          <a:xfrm>
            <a:off x="444717" y="1128151"/>
            <a:ext cx="7455770" cy="6025"/>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Rectangle 72"/>
          <p:cNvSpPr/>
          <p:nvPr/>
        </p:nvSpPr>
        <p:spPr>
          <a:xfrm>
            <a:off x="0" y="0"/>
            <a:ext cx="12192000" cy="6858000"/>
          </a:xfrm>
          <a:prstGeom prst="rect">
            <a:avLst/>
          </a:prstGeom>
          <a:solidFill>
            <a:srgbClr val="FFFFFF"/>
          </a:solidFill>
          <a:ln w="12700">
            <a:miter lim="400000"/>
          </a:ln>
        </p:spPr>
        <p:txBody>
          <a:bodyPr lIns="45719" rIns="45719" anchor="ctr"/>
          <a:lstStyle/>
          <a:p>
            <a:pPr algn="ctr"/>
            <a:endParaRPr/>
          </a:p>
        </p:txBody>
      </p:sp>
      <p:pic>
        <p:nvPicPr>
          <p:cNvPr id="319" name="Picture 4" descr="Picture 4"/>
          <p:cNvPicPr>
            <a:picLocks noChangeAspect="1"/>
          </p:cNvPicPr>
          <p:nvPr/>
        </p:nvPicPr>
        <p:blipFill>
          <a:blip r:embed="rId3"/>
          <a:srcRect l="35018" t="32172" r="21385" b="6761"/>
          <a:stretch>
            <a:fillRect/>
          </a:stretch>
        </p:blipFill>
        <p:spPr>
          <a:xfrm>
            <a:off x="-15526" y="-22415"/>
            <a:ext cx="6570704" cy="6902830"/>
          </a:xfrm>
          <a:prstGeom prst="rect">
            <a:avLst/>
          </a:prstGeom>
          <a:ln w="12700">
            <a:miter lim="400000"/>
          </a:ln>
        </p:spPr>
      </p:pic>
      <p:sp>
        <p:nvSpPr>
          <p:cNvPr id="320" name="Rectangle 14"/>
          <p:cNvSpPr/>
          <p:nvPr/>
        </p:nvSpPr>
        <p:spPr>
          <a:xfrm>
            <a:off x="7028064" y="1716519"/>
            <a:ext cx="4242472" cy="15536"/>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321" name="Titre 1"/>
          <p:cNvSpPr txBox="1"/>
          <p:nvPr/>
        </p:nvSpPr>
        <p:spPr>
          <a:xfrm>
            <a:off x="6962457" y="1994992"/>
            <a:ext cx="4913973" cy="4454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defTabSz="475487">
              <a:lnSpc>
                <a:spcPct val="130000"/>
              </a:lnSpc>
              <a:spcBef>
                <a:spcPts val="500"/>
              </a:spcBef>
              <a:buClr>
                <a:srgbClr val="FFCD00"/>
              </a:buClr>
              <a:buFont typeface="Roboto"/>
              <a:defRPr sz="2600">
                <a:latin typeface="Roboto Light"/>
                <a:ea typeface="Roboto Light"/>
                <a:cs typeface="Roboto Light"/>
                <a:sym typeface="Roboto Light"/>
              </a:defRPr>
            </a:pPr>
            <a:r>
              <a:t>Dans leur livre Zoopolis, </a:t>
            </a:r>
            <a:br/>
            <a:r>
              <a:t>les philosophes canadiens </a:t>
            </a:r>
            <a:br/>
            <a:r>
              <a:t>Sue Donaldson et Will Kymlicka présentent une théorie des droits politiques des animaux selon laquelle les catégories politiques qui valent dans les affaires humaines devraient être élargies pour inclure les autres animaux.</a:t>
            </a:r>
          </a:p>
        </p:txBody>
      </p:sp>
      <p:sp>
        <p:nvSpPr>
          <p:cNvPr id="322" name="Espace réservé du contenu 2"/>
          <p:cNvSpPr txBox="1"/>
          <p:nvPr/>
        </p:nvSpPr>
        <p:spPr>
          <a:xfrm>
            <a:off x="6938777" y="271880"/>
            <a:ext cx="4520280" cy="1392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nSpc>
                <a:spcPct val="90000"/>
              </a:lnSpc>
              <a:defRPr sz="7800" spc="78">
                <a:latin typeface="Volkhov Bold"/>
                <a:ea typeface="Volkhov Bold"/>
                <a:cs typeface="Volkhov Bold"/>
                <a:sym typeface="Volkhov Bold"/>
              </a:defRPr>
            </a:lvl1pPr>
          </a:lstStyle>
          <a:p>
            <a:r>
              <a:t>Zoopolis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Rectangle 14"/>
          <p:cNvSpPr/>
          <p:nvPr/>
        </p:nvSpPr>
        <p:spPr>
          <a:xfrm>
            <a:off x="6829980" y="2417312"/>
            <a:ext cx="4242471" cy="15536"/>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327" name="Titre 1"/>
          <p:cNvSpPr txBox="1"/>
          <p:nvPr/>
        </p:nvSpPr>
        <p:spPr>
          <a:xfrm>
            <a:off x="6764373" y="2817853"/>
            <a:ext cx="5173445" cy="2556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defTabSz="676655">
              <a:lnSpc>
                <a:spcPct val="130000"/>
              </a:lnSpc>
              <a:spcBef>
                <a:spcPts val="700"/>
              </a:spcBef>
              <a:buClr>
                <a:srgbClr val="FFCD00"/>
              </a:buClr>
              <a:buFont typeface="Roboto"/>
              <a:defRPr sz="3330">
                <a:latin typeface="Roboto Light"/>
                <a:ea typeface="Roboto Light"/>
                <a:cs typeface="Roboto Light"/>
                <a:sym typeface="Roboto Light"/>
              </a:defRPr>
            </a:pPr>
            <a:r>
              <a:t>Les animaux domestiques devraient être appréhendés comme des citoyens </a:t>
            </a:r>
            <a:br/>
            <a:r>
              <a:t>à part entière.</a:t>
            </a:r>
          </a:p>
        </p:txBody>
      </p:sp>
      <p:sp>
        <p:nvSpPr>
          <p:cNvPr id="328" name="Espace réservé du contenu 2"/>
          <p:cNvSpPr txBox="1"/>
          <p:nvPr/>
        </p:nvSpPr>
        <p:spPr>
          <a:xfrm>
            <a:off x="6740692" y="972673"/>
            <a:ext cx="4520280" cy="1392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nSpc>
                <a:spcPct val="90000"/>
              </a:lnSpc>
              <a:defRPr sz="7800" spc="78">
                <a:latin typeface="Volkhov Bold"/>
                <a:ea typeface="Volkhov Bold"/>
                <a:cs typeface="Volkhov Bold"/>
                <a:sym typeface="Volkhov Bold"/>
              </a:defRPr>
            </a:lvl1pPr>
          </a:lstStyle>
          <a:p>
            <a:r>
              <a:t>Zoopolis</a:t>
            </a:r>
          </a:p>
        </p:txBody>
      </p:sp>
      <p:pic>
        <p:nvPicPr>
          <p:cNvPr id="329" name="Kriz_Puppy.jpg" descr="Kriz_Puppy.jpg"/>
          <p:cNvPicPr>
            <a:picLocks noChangeAspect="1"/>
          </p:cNvPicPr>
          <p:nvPr/>
        </p:nvPicPr>
        <p:blipFill>
          <a:blip r:embed="rId3"/>
          <a:srcRect l="8598" r="17014"/>
          <a:stretch>
            <a:fillRect/>
          </a:stretch>
        </p:blipFill>
        <p:spPr>
          <a:xfrm>
            <a:off x="-32077" y="0"/>
            <a:ext cx="6430173" cy="6858001"/>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Picture 2" descr="Picture 2"/>
          <p:cNvPicPr>
            <a:picLocks noChangeAspect="1"/>
          </p:cNvPicPr>
          <p:nvPr/>
        </p:nvPicPr>
        <p:blipFill>
          <a:blip r:embed="rId3"/>
          <a:srcRect r="18587"/>
          <a:stretch>
            <a:fillRect/>
          </a:stretch>
        </p:blipFill>
        <p:spPr>
          <a:xfrm>
            <a:off x="-864013" y="1"/>
            <a:ext cx="7419550" cy="6857999"/>
          </a:xfrm>
          <a:prstGeom prst="rect">
            <a:avLst/>
          </a:prstGeom>
          <a:ln w="12700">
            <a:miter lim="400000"/>
          </a:ln>
        </p:spPr>
      </p:pic>
      <p:sp>
        <p:nvSpPr>
          <p:cNvPr id="334" name="Rectangle 14"/>
          <p:cNvSpPr/>
          <p:nvPr/>
        </p:nvSpPr>
        <p:spPr>
          <a:xfrm>
            <a:off x="7028064" y="1716519"/>
            <a:ext cx="4242472" cy="15536"/>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335" name="Titre 1"/>
          <p:cNvSpPr txBox="1"/>
          <p:nvPr/>
        </p:nvSpPr>
        <p:spPr>
          <a:xfrm>
            <a:off x="6962457" y="2105829"/>
            <a:ext cx="4913973" cy="4454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defTabSz="521208">
              <a:lnSpc>
                <a:spcPct val="130000"/>
              </a:lnSpc>
              <a:spcBef>
                <a:spcPts val="500"/>
              </a:spcBef>
              <a:buClr>
                <a:srgbClr val="FFCD00"/>
              </a:buClr>
              <a:buFont typeface="Roboto"/>
              <a:defRPr sz="2850">
                <a:latin typeface="Roboto Light"/>
                <a:ea typeface="Roboto Light"/>
                <a:cs typeface="Roboto Light"/>
                <a:sym typeface="Roboto Light"/>
              </a:defRPr>
            </a:pPr>
            <a:r>
              <a:t>Les animaux liminaux, qui habitent sur le même territoire que nous et qui dépendent </a:t>
            </a:r>
            <a:br/>
            <a:r>
              <a:t>de nos infrastructures sans entretenir de relation avec </a:t>
            </a:r>
            <a:br/>
            <a:r>
              <a:t>des êtres humains particuliers pourraient être considérés comme des résidents.</a:t>
            </a:r>
          </a:p>
        </p:txBody>
      </p:sp>
      <p:sp>
        <p:nvSpPr>
          <p:cNvPr id="336" name="Espace réservé du contenu 2"/>
          <p:cNvSpPr txBox="1"/>
          <p:nvPr/>
        </p:nvSpPr>
        <p:spPr>
          <a:xfrm>
            <a:off x="6938777" y="271880"/>
            <a:ext cx="4520280" cy="1392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nSpc>
                <a:spcPct val="90000"/>
              </a:lnSpc>
              <a:defRPr sz="7800" spc="78">
                <a:latin typeface="Volkhov Bold"/>
                <a:ea typeface="Volkhov Bold"/>
                <a:cs typeface="Volkhov Bold"/>
                <a:sym typeface="Volkhov Bold"/>
              </a:defRPr>
            </a:lvl1pPr>
          </a:lstStyle>
          <a:p>
            <a:r>
              <a:t>Zoopolis</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 name="Picture 2" descr="Picture 2"/>
          <p:cNvPicPr>
            <a:picLocks noChangeAspect="1"/>
          </p:cNvPicPr>
          <p:nvPr/>
        </p:nvPicPr>
        <p:blipFill>
          <a:blip r:embed="rId3"/>
          <a:srcRect/>
          <a:stretch>
            <a:fillRect/>
          </a:stretch>
        </p:blipFill>
        <p:spPr>
          <a:xfrm>
            <a:off x="-28383" y="-14163"/>
            <a:ext cx="12224586" cy="6876288"/>
          </a:xfrm>
          <a:prstGeom prst="rect">
            <a:avLst/>
          </a:prstGeom>
          <a:ln w="12700">
            <a:miter lim="400000"/>
          </a:ln>
        </p:spPr>
      </p:pic>
      <p:sp>
        <p:nvSpPr>
          <p:cNvPr id="341" name="Espace réservé du texte 3"/>
          <p:cNvSpPr txBox="1"/>
          <p:nvPr/>
        </p:nvSpPr>
        <p:spPr>
          <a:xfrm>
            <a:off x="517714" y="4199390"/>
            <a:ext cx="11156573" cy="2353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lvl1pPr algn="just">
              <a:lnSpc>
                <a:spcPct val="120000"/>
              </a:lnSpc>
              <a:spcBef>
                <a:spcPts val="1300"/>
              </a:spcBef>
              <a:buClr>
                <a:srgbClr val="FFCD00"/>
              </a:buClr>
              <a:buFont typeface="Roboto"/>
              <a:defRPr sz="2600">
                <a:solidFill>
                  <a:srgbClr val="FFFFFF"/>
                </a:solidFill>
                <a:latin typeface="Roboto Light"/>
                <a:ea typeface="Roboto Light"/>
                <a:cs typeface="Roboto Light"/>
                <a:sym typeface="Roboto Light"/>
              </a:defRPr>
            </a:lvl1pPr>
          </a:lstStyle>
          <a:p>
            <a:r>
              <a:t>Les animaux sauvages, comme les poissons dans la mer, les orignaux, les lièvres et la plupart des oiseaux, parce qu’ils ont surtout intérêt à exercer leur autonomie collective, devraient être considérés comme formant des nations souveraines. Il nous faudrait en priorité reconnaître leur propriété du territoire qu’ils occupent et respecter leur droit à l’autodétermination. </a:t>
            </a:r>
          </a:p>
        </p:txBody>
      </p:sp>
      <p:sp>
        <p:nvSpPr>
          <p:cNvPr id="342" name="Titre 1"/>
          <p:cNvSpPr txBox="1"/>
          <p:nvPr/>
        </p:nvSpPr>
        <p:spPr>
          <a:xfrm>
            <a:off x="4159891" y="-432222"/>
            <a:ext cx="5207388" cy="23842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7100">
                <a:solidFill>
                  <a:srgbClr val="FFFFFF"/>
                </a:solidFill>
                <a:latin typeface="Volkhov Regular"/>
                <a:ea typeface="Volkhov Regular"/>
                <a:cs typeface="Volkhov Regular"/>
                <a:sym typeface="Volkhov Regular"/>
              </a:defRPr>
            </a:lvl1pPr>
          </a:lstStyle>
          <a:p>
            <a:r>
              <a:t>Zoopolis</a:t>
            </a:r>
          </a:p>
        </p:txBody>
      </p:sp>
      <p:sp>
        <p:nvSpPr>
          <p:cNvPr id="343" name="Rectangle 31"/>
          <p:cNvSpPr/>
          <p:nvPr/>
        </p:nvSpPr>
        <p:spPr>
          <a:xfrm>
            <a:off x="4231887" y="1525150"/>
            <a:ext cx="3728226" cy="34251"/>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47" name="Picture 2" descr="Picture 2"/>
          <p:cNvPicPr>
            <a:picLocks noChangeAspect="1"/>
          </p:cNvPicPr>
          <p:nvPr/>
        </p:nvPicPr>
        <p:blipFill>
          <a:blip r:embed="rId3"/>
          <a:srcRect r="6805"/>
          <a:stretch>
            <a:fillRect/>
          </a:stretch>
        </p:blipFill>
        <p:spPr>
          <a:xfrm>
            <a:off x="13254" y="-9640"/>
            <a:ext cx="2445010" cy="2268749"/>
          </a:xfrm>
          <a:prstGeom prst="rect">
            <a:avLst/>
          </a:prstGeom>
          <a:ln w="12700">
            <a:miter lim="400000"/>
          </a:ln>
        </p:spPr>
      </p:pic>
      <p:sp>
        <p:nvSpPr>
          <p:cNvPr id="348" name="Rectangle 31"/>
          <p:cNvSpPr/>
          <p:nvPr/>
        </p:nvSpPr>
        <p:spPr>
          <a:xfrm>
            <a:off x="-91232" y="2275239"/>
            <a:ext cx="12258936" cy="29622"/>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349" name="Ces propositions font l’objet d’importants désaccords entre animalistes.…"/>
          <p:cNvSpPr txBox="1"/>
          <p:nvPr/>
        </p:nvSpPr>
        <p:spPr>
          <a:xfrm>
            <a:off x="187496" y="2917596"/>
            <a:ext cx="11817008" cy="5028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457200" indent="-457200">
              <a:lnSpc>
                <a:spcPct val="130000"/>
              </a:lnSpc>
              <a:spcBef>
                <a:spcPts val="1500"/>
              </a:spcBef>
              <a:buClr>
                <a:srgbClr val="FFCD00"/>
              </a:buClr>
              <a:buSzPct val="150000"/>
              <a:buFont typeface="Roboto"/>
              <a:buChar char="•"/>
              <a:defRPr sz="2600">
                <a:solidFill>
                  <a:srgbClr val="FFFFFF"/>
                </a:solidFill>
                <a:latin typeface="Roboto Light"/>
                <a:ea typeface="Roboto Light"/>
                <a:cs typeface="Roboto Light"/>
                <a:sym typeface="Roboto Light"/>
              </a:defRPr>
            </a:pPr>
            <a:r>
              <a:t>Ces propositions font l’objet d’importants désaccords entre animalistes. </a:t>
            </a:r>
          </a:p>
          <a:p>
            <a:pPr marL="457200" indent="-457200">
              <a:lnSpc>
                <a:spcPct val="130000"/>
              </a:lnSpc>
              <a:spcBef>
                <a:spcPts val="1500"/>
              </a:spcBef>
              <a:buClr>
                <a:srgbClr val="FFCD00"/>
              </a:buClr>
              <a:buSzPct val="150000"/>
              <a:buFont typeface="Roboto"/>
              <a:buChar char="•"/>
              <a:defRPr sz="2600">
                <a:solidFill>
                  <a:srgbClr val="FFFFFF"/>
                </a:solidFill>
                <a:latin typeface="Roboto Light"/>
                <a:ea typeface="Roboto Light"/>
                <a:cs typeface="Roboto Light"/>
                <a:sym typeface="Roboto Light"/>
              </a:defRPr>
            </a:pPr>
            <a:r>
              <a:t>Certains sont d’avis que l’abolition de l’exploitation des animaux domestiques devrait en fin de compte mener à la disparition de leurs espèces. </a:t>
            </a:r>
          </a:p>
          <a:p>
            <a:pPr marL="457200" indent="-457200">
              <a:lnSpc>
                <a:spcPct val="130000"/>
              </a:lnSpc>
              <a:spcBef>
                <a:spcPts val="1500"/>
              </a:spcBef>
              <a:buClr>
                <a:srgbClr val="FFCD00"/>
              </a:buClr>
              <a:buSzPct val="150000"/>
              <a:buFont typeface="Roboto"/>
              <a:buChar char="•"/>
              <a:defRPr sz="2600">
                <a:solidFill>
                  <a:srgbClr val="FFFFFF"/>
                </a:solidFill>
                <a:latin typeface="Roboto Light"/>
                <a:ea typeface="Roboto Light"/>
                <a:cs typeface="Roboto Light"/>
                <a:sym typeface="Roboto Light"/>
              </a:defRPr>
            </a:pPr>
            <a:r>
              <a:t>La meilleure manière d’éviter la perpétuation des injustices à leur endroit est, pensent-ils, d’éviter que de nouveaux individus naissent dans un monde humain auquel ils ne sont pas adaptés. </a:t>
            </a:r>
          </a:p>
        </p:txBody>
      </p:sp>
      <p:sp>
        <p:nvSpPr>
          <p:cNvPr id="350" name="Citoyenneté des animaux domestiques ou extinction de leur espèce?"/>
          <p:cNvSpPr txBox="1"/>
          <p:nvPr/>
        </p:nvSpPr>
        <p:spPr>
          <a:xfrm>
            <a:off x="2684011" y="634993"/>
            <a:ext cx="9396827" cy="1470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676655">
              <a:defRPr sz="3996" spc="-68">
                <a:solidFill>
                  <a:srgbClr val="FFFFFF"/>
                </a:solidFill>
                <a:latin typeface="Volkhov Regular"/>
                <a:ea typeface="Volkhov Regular"/>
                <a:cs typeface="Volkhov Regular"/>
                <a:sym typeface="Volkhov Regular"/>
              </a:defRPr>
            </a:lvl1pPr>
          </a:lstStyle>
          <a:p>
            <a:r>
              <a:t>Citoyenneté des animaux domestiques ou extinction de leur espèce?</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Picture 2" descr="Picture 2"/>
          <p:cNvPicPr>
            <a:picLocks noChangeAspect="1"/>
          </p:cNvPicPr>
          <p:nvPr/>
        </p:nvPicPr>
        <p:blipFill>
          <a:blip r:embed="rId3"/>
          <a:srcRect t="11762" r="4609"/>
          <a:stretch>
            <a:fillRect/>
          </a:stretch>
        </p:blipFill>
        <p:spPr>
          <a:xfrm>
            <a:off x="7293641" y="42"/>
            <a:ext cx="4911737" cy="6858027"/>
          </a:xfrm>
          <a:prstGeom prst="rect">
            <a:avLst/>
          </a:prstGeom>
          <a:ln w="12700">
            <a:miter lim="400000"/>
          </a:ln>
        </p:spPr>
      </p:pic>
      <p:sp>
        <p:nvSpPr>
          <p:cNvPr id="355" name="Rectangle 14"/>
          <p:cNvSpPr/>
          <p:nvPr/>
        </p:nvSpPr>
        <p:spPr>
          <a:xfrm>
            <a:off x="394058" y="2048168"/>
            <a:ext cx="4448752" cy="38863"/>
          </a:xfrm>
          <a:prstGeom prst="rect">
            <a:avLst/>
          </a:prstGeom>
          <a:solidFill>
            <a:srgbClr val="FFCD00"/>
          </a:solidFill>
          <a:ln w="57150">
            <a:solidFill>
              <a:srgbClr val="FFCD00"/>
            </a:solidFill>
            <a:miter/>
          </a:ln>
        </p:spPr>
        <p:txBody>
          <a:bodyPr lIns="45719" rIns="45719" anchor="ctr"/>
          <a:lstStyle/>
          <a:p>
            <a:pPr>
              <a:defRPr>
                <a:solidFill>
                  <a:srgbClr val="FFFFFF"/>
                </a:solidFill>
                <a:latin typeface="Roboto Light"/>
                <a:ea typeface="Roboto Light"/>
                <a:cs typeface="Roboto Light"/>
                <a:sym typeface="Roboto Light"/>
              </a:defRPr>
            </a:pPr>
            <a:endParaRPr/>
          </a:p>
        </p:txBody>
      </p:sp>
      <p:sp>
        <p:nvSpPr>
          <p:cNvPr id="356" name="Titre 1"/>
          <p:cNvSpPr txBox="1"/>
          <p:nvPr/>
        </p:nvSpPr>
        <p:spPr>
          <a:xfrm>
            <a:off x="314750" y="444321"/>
            <a:ext cx="5020947" cy="19988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90000"/>
              </a:lnSpc>
              <a:defRPr sz="5700">
                <a:latin typeface="Volkhov Bold"/>
                <a:ea typeface="Volkhov Bold"/>
                <a:cs typeface="Volkhov Bold"/>
                <a:sym typeface="Volkhov Bold"/>
              </a:defRPr>
            </a:pPr>
            <a:r>
              <a:rPr dirty="0" err="1">
                <a:latin typeface="Volkhov Regular"/>
                <a:ea typeface="Volkhov Regular"/>
                <a:cs typeface="Volkhov Regular"/>
                <a:sym typeface="Volkhov Regular"/>
              </a:rPr>
              <a:t>Statut</a:t>
            </a:r>
            <a:r>
              <a:rPr dirty="0">
                <a:latin typeface="Volkhov Regular"/>
                <a:ea typeface="Volkhov Regular"/>
                <a:cs typeface="Volkhov Regular"/>
                <a:sym typeface="Volkhov Regular"/>
              </a:rPr>
              <a:t> </a:t>
            </a:r>
            <a:r>
              <a:rPr dirty="0" err="1">
                <a:latin typeface="Volkhov Regular"/>
                <a:ea typeface="Volkhov Regular"/>
                <a:cs typeface="Volkhov Regular"/>
                <a:sym typeface="Volkhov Regular"/>
              </a:rPr>
              <a:t>légal</a:t>
            </a:r>
            <a:r>
              <a:rPr dirty="0">
                <a:latin typeface="Volkhov Regular"/>
                <a:ea typeface="Volkhov Regular"/>
                <a:cs typeface="Volkhov Regular"/>
                <a:sym typeface="Volkhov Regular"/>
              </a:rPr>
              <a:t> </a:t>
            </a:r>
            <a:br>
              <a:rPr dirty="0">
                <a:latin typeface="Volkhov Regular"/>
                <a:ea typeface="Volkhov Regular"/>
                <a:cs typeface="Volkhov Regular"/>
                <a:sym typeface="Volkhov Regular"/>
              </a:rPr>
            </a:br>
            <a:r>
              <a:rPr dirty="0">
                <a:latin typeface="Volkhov Regular"/>
                <a:ea typeface="Volkhov Regular"/>
                <a:cs typeface="Volkhov Regular"/>
                <a:sym typeface="Volkhov Regular"/>
              </a:rPr>
              <a:t>des </a:t>
            </a:r>
            <a:r>
              <a:rPr dirty="0" err="1">
                <a:latin typeface="Volkhov Regular"/>
                <a:ea typeface="Volkhov Regular"/>
                <a:cs typeface="Volkhov Regular"/>
                <a:sym typeface="Volkhov Regular"/>
              </a:rPr>
              <a:t>animaux</a:t>
            </a:r>
            <a:endParaRPr dirty="0">
              <a:latin typeface="Volkhov Regular"/>
              <a:ea typeface="Volkhov Regular"/>
              <a:cs typeface="Volkhov Regular"/>
              <a:sym typeface="Volkhov Regular"/>
            </a:endParaRPr>
          </a:p>
        </p:txBody>
      </p:sp>
      <p:sp>
        <p:nvSpPr>
          <p:cNvPr id="357" name="Espace réservé du texte 3"/>
          <p:cNvSpPr txBox="1"/>
          <p:nvPr/>
        </p:nvSpPr>
        <p:spPr>
          <a:xfrm>
            <a:off x="273311" y="2506706"/>
            <a:ext cx="6798526" cy="4107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lnSpcReduction="10000"/>
          </a:bodyPr>
          <a:lstStyle/>
          <a:p>
            <a:pPr marL="288925" indent="-288925" defTabSz="832104">
              <a:lnSpc>
                <a:spcPct val="130000"/>
              </a:lnSpc>
              <a:spcBef>
                <a:spcPts val="900"/>
              </a:spcBef>
              <a:buClr>
                <a:srgbClr val="FFCD00"/>
              </a:buClr>
              <a:buSzPct val="175000"/>
              <a:buFont typeface="Roboto"/>
              <a:buChar char="•"/>
              <a:defRPr sz="2093">
                <a:latin typeface="Roboto Light"/>
                <a:ea typeface="Roboto Light"/>
                <a:cs typeface="Roboto Light"/>
                <a:sym typeface="Roboto Light"/>
              </a:defRPr>
            </a:pPr>
            <a:r>
              <a:t>On a beau interdire la cruauté ou la négligence grave envers les animaux, ceux-ci peuvent toujours être achetés, vendus, exploités, abandonnés ou mis à mort. </a:t>
            </a:r>
          </a:p>
          <a:p>
            <a:pPr marL="288925" indent="-288925" defTabSz="832104">
              <a:lnSpc>
                <a:spcPct val="130000"/>
              </a:lnSpc>
              <a:spcBef>
                <a:spcPts val="900"/>
              </a:spcBef>
              <a:buClr>
                <a:srgbClr val="FFCD00"/>
              </a:buClr>
              <a:buSzPct val="175000"/>
              <a:buFont typeface="Roboto"/>
              <a:buChar char="•"/>
              <a:defRPr sz="2093">
                <a:latin typeface="Roboto Light"/>
                <a:ea typeface="Roboto Light"/>
                <a:cs typeface="Roboto Light"/>
                <a:sym typeface="Roboto Light"/>
              </a:defRPr>
            </a:pPr>
            <a:r>
              <a:t>Par une fiction juridique, ils sont ainsi assimilés </a:t>
            </a:r>
            <a:br/>
            <a:r>
              <a:t>aux simples choses et se voient nier leur condition d’êtres sentients. Si les animaux accédaient </a:t>
            </a:r>
            <a:br/>
            <a:r>
              <a:t>à la pleine citoyenneté, ils devraient être transférés </a:t>
            </a:r>
            <a:br/>
            <a:r>
              <a:t>de la catégorie des biens à celles des « personnes physiques », qui inclut tous les êtres humains. </a:t>
            </a:r>
            <a:br/>
            <a:r>
              <a:t>Ils jouiraient alors de nombreux droits subjectifs. </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 name="Picture 2" descr="Picture 2"/>
          <p:cNvPicPr>
            <a:picLocks noChangeAspect="1"/>
          </p:cNvPicPr>
          <p:nvPr/>
        </p:nvPicPr>
        <p:blipFill>
          <a:blip r:embed="rId3"/>
          <a:srcRect t="3823" b="1981"/>
          <a:stretch>
            <a:fillRect/>
          </a:stretch>
        </p:blipFill>
        <p:spPr>
          <a:xfrm>
            <a:off x="8042185" y="27"/>
            <a:ext cx="4149966" cy="6857974"/>
          </a:xfrm>
          <a:prstGeom prst="rect">
            <a:avLst/>
          </a:prstGeom>
          <a:ln w="12700">
            <a:miter lim="400000"/>
          </a:ln>
        </p:spPr>
      </p:pic>
      <p:sp>
        <p:nvSpPr>
          <p:cNvPr id="365" name="Espace réservé du texte 3"/>
          <p:cNvSpPr txBox="1"/>
          <p:nvPr/>
        </p:nvSpPr>
        <p:spPr>
          <a:xfrm>
            <a:off x="273311" y="2367006"/>
            <a:ext cx="7654386" cy="4107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lnSpcReduction="10000"/>
          </a:bodyPr>
          <a:lstStyle/>
          <a:p>
            <a:pPr marL="273050" indent="-273050" defTabSz="786384">
              <a:lnSpc>
                <a:spcPct val="130000"/>
              </a:lnSpc>
              <a:spcBef>
                <a:spcPts val="800"/>
              </a:spcBef>
              <a:buClr>
                <a:srgbClr val="FFCD00"/>
              </a:buClr>
              <a:buSzPct val="175000"/>
              <a:buFont typeface="Roboto"/>
              <a:buChar char="•"/>
              <a:defRPr sz="1978">
                <a:latin typeface="Roboto Light"/>
                <a:ea typeface="Roboto Light"/>
                <a:cs typeface="Roboto Light"/>
                <a:sym typeface="Roboto Light"/>
              </a:defRPr>
            </a:pPr>
            <a:r>
              <a:t>À l’heure actuelle, le droit repose sur une vision anthropocentriste du monde et ne reconnaît des droits à proprement parler qu’aux seuls êtres humains.</a:t>
            </a:r>
          </a:p>
          <a:p>
            <a:pPr marL="273050" indent="-273050" defTabSz="786384">
              <a:lnSpc>
                <a:spcPct val="130000"/>
              </a:lnSpc>
              <a:spcBef>
                <a:spcPts val="800"/>
              </a:spcBef>
              <a:buClr>
                <a:srgbClr val="FFCD00"/>
              </a:buClr>
              <a:buSzPct val="175000"/>
              <a:buFont typeface="Roboto"/>
              <a:buChar char="•"/>
              <a:defRPr sz="1978">
                <a:latin typeface="Roboto Light"/>
                <a:ea typeface="Roboto Light"/>
                <a:cs typeface="Roboto Light"/>
                <a:sym typeface="Roboto Light"/>
              </a:defRPr>
            </a:pPr>
            <a:r>
              <a:t>Les autres animaux sont dépourvus de la personnalité juridique qui leur permettrait, en effet, d’avoir des droits légaux. </a:t>
            </a:r>
          </a:p>
          <a:p>
            <a:pPr marL="273050" indent="-273050" defTabSz="786384">
              <a:lnSpc>
                <a:spcPct val="130000"/>
              </a:lnSpc>
              <a:spcBef>
                <a:spcPts val="800"/>
              </a:spcBef>
              <a:buClr>
                <a:srgbClr val="FFCD00"/>
              </a:buClr>
              <a:buSzPct val="175000"/>
              <a:buFont typeface="Roboto"/>
              <a:buChar char="•"/>
              <a:defRPr sz="1978">
                <a:latin typeface="Roboto Light"/>
                <a:ea typeface="Roboto Light"/>
                <a:cs typeface="Roboto Light"/>
                <a:sym typeface="Roboto Light"/>
              </a:defRPr>
            </a:pPr>
            <a:r>
              <a:t>Même si le législateur de certains États a déclaré, comme </a:t>
            </a:r>
            <a:br/>
            <a:r>
              <a:t>c’est le cas en France et au Québec, que les animaux ne sont pas des biens, c’était aussitôt pour ajouter qu’ils allaient néanmoins être soumis au régime de propriété conçu précisément pour encadrer l’exercice des droits sur les biens. </a:t>
            </a:r>
          </a:p>
        </p:txBody>
      </p:sp>
      <p:sp>
        <p:nvSpPr>
          <p:cNvPr id="7" name="Rectangle 14">
            <a:extLst>
              <a:ext uri="{FF2B5EF4-FFF2-40B4-BE49-F238E27FC236}">
                <a16:creationId xmlns:a16="http://schemas.microsoft.com/office/drawing/2014/main" id="{A234C85D-8056-3C47-A662-195842A05C52}"/>
              </a:ext>
            </a:extLst>
          </p:cNvPr>
          <p:cNvSpPr/>
          <p:nvPr/>
        </p:nvSpPr>
        <p:spPr>
          <a:xfrm>
            <a:off x="394058" y="2048168"/>
            <a:ext cx="4448752" cy="38863"/>
          </a:xfrm>
          <a:prstGeom prst="rect">
            <a:avLst/>
          </a:prstGeom>
          <a:solidFill>
            <a:srgbClr val="FFCD00"/>
          </a:solidFill>
          <a:ln w="57150">
            <a:solidFill>
              <a:srgbClr val="FFCD00"/>
            </a:solidFill>
            <a:miter/>
          </a:ln>
        </p:spPr>
        <p:txBody>
          <a:bodyPr lIns="45719" rIns="45719" anchor="ctr"/>
          <a:lstStyle/>
          <a:p>
            <a:pPr>
              <a:defRPr>
                <a:solidFill>
                  <a:srgbClr val="FFFFFF"/>
                </a:solidFill>
                <a:latin typeface="Roboto Light"/>
                <a:ea typeface="Roboto Light"/>
                <a:cs typeface="Roboto Light"/>
                <a:sym typeface="Roboto Light"/>
              </a:defRPr>
            </a:pPr>
            <a:endParaRPr/>
          </a:p>
        </p:txBody>
      </p:sp>
      <p:sp>
        <p:nvSpPr>
          <p:cNvPr id="8" name="Titre 1">
            <a:extLst>
              <a:ext uri="{FF2B5EF4-FFF2-40B4-BE49-F238E27FC236}">
                <a16:creationId xmlns:a16="http://schemas.microsoft.com/office/drawing/2014/main" id="{B7381ADB-69DF-3F43-9564-C1D9D291AD7D}"/>
              </a:ext>
            </a:extLst>
          </p:cNvPr>
          <p:cNvSpPr txBox="1"/>
          <p:nvPr/>
        </p:nvSpPr>
        <p:spPr>
          <a:xfrm>
            <a:off x="314750" y="444321"/>
            <a:ext cx="5020947" cy="19988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90000"/>
              </a:lnSpc>
              <a:defRPr sz="5700">
                <a:latin typeface="Volkhov Bold"/>
                <a:ea typeface="Volkhov Bold"/>
                <a:cs typeface="Volkhov Bold"/>
                <a:sym typeface="Volkhov Bold"/>
              </a:defRPr>
            </a:pPr>
            <a:r>
              <a:rPr dirty="0" err="1">
                <a:latin typeface="Volkhov Regular"/>
                <a:ea typeface="Volkhov Regular"/>
                <a:cs typeface="Volkhov Regular"/>
                <a:sym typeface="Volkhov Regular"/>
              </a:rPr>
              <a:t>Statut</a:t>
            </a:r>
            <a:r>
              <a:rPr dirty="0">
                <a:latin typeface="Volkhov Regular"/>
                <a:ea typeface="Volkhov Regular"/>
                <a:cs typeface="Volkhov Regular"/>
                <a:sym typeface="Volkhov Regular"/>
              </a:rPr>
              <a:t> </a:t>
            </a:r>
            <a:r>
              <a:rPr dirty="0" err="1">
                <a:latin typeface="Volkhov Regular"/>
                <a:ea typeface="Volkhov Regular"/>
                <a:cs typeface="Volkhov Regular"/>
                <a:sym typeface="Volkhov Regular"/>
              </a:rPr>
              <a:t>légal</a:t>
            </a:r>
            <a:r>
              <a:rPr dirty="0">
                <a:latin typeface="Volkhov Regular"/>
                <a:ea typeface="Volkhov Regular"/>
                <a:cs typeface="Volkhov Regular"/>
                <a:sym typeface="Volkhov Regular"/>
              </a:rPr>
              <a:t> </a:t>
            </a:r>
            <a:br>
              <a:rPr dirty="0">
                <a:latin typeface="Volkhov Regular"/>
                <a:ea typeface="Volkhov Regular"/>
                <a:cs typeface="Volkhov Regular"/>
                <a:sym typeface="Volkhov Regular"/>
              </a:rPr>
            </a:br>
            <a:r>
              <a:rPr dirty="0">
                <a:latin typeface="Volkhov Regular"/>
                <a:ea typeface="Volkhov Regular"/>
                <a:cs typeface="Volkhov Regular"/>
                <a:sym typeface="Volkhov Regular"/>
              </a:rPr>
              <a:t>des </a:t>
            </a:r>
            <a:r>
              <a:rPr dirty="0" err="1">
                <a:latin typeface="Volkhov Regular"/>
                <a:ea typeface="Volkhov Regular"/>
                <a:cs typeface="Volkhov Regular"/>
                <a:sym typeface="Volkhov Regular"/>
              </a:rPr>
              <a:t>animaux</a:t>
            </a:r>
            <a:endParaRPr dirty="0">
              <a:latin typeface="Volkhov Regular"/>
              <a:ea typeface="Volkhov Regular"/>
              <a:cs typeface="Volkhov Regular"/>
              <a:sym typeface="Volkhov Regular"/>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2" descr="Picture 2"/>
          <p:cNvPicPr>
            <a:picLocks noChangeAspect="1"/>
          </p:cNvPicPr>
          <p:nvPr/>
        </p:nvPicPr>
        <p:blipFill>
          <a:blip r:embed="rId3"/>
          <a:srcRect l="19530" t="250" r="15552" b="409"/>
          <a:stretch>
            <a:fillRect/>
          </a:stretch>
        </p:blipFill>
        <p:spPr>
          <a:xfrm>
            <a:off x="-26000" y="2096946"/>
            <a:ext cx="4973495" cy="4775772"/>
          </a:xfrm>
          <a:prstGeom prst="rect">
            <a:avLst/>
          </a:prstGeom>
          <a:ln w="12700">
            <a:miter lim="400000"/>
          </a:ln>
        </p:spPr>
      </p:pic>
      <p:sp>
        <p:nvSpPr>
          <p:cNvPr id="128" name="Titre 1"/>
          <p:cNvSpPr txBox="1"/>
          <p:nvPr/>
        </p:nvSpPr>
        <p:spPr>
          <a:xfrm>
            <a:off x="329321" y="45301"/>
            <a:ext cx="4649901" cy="1325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841247">
              <a:defRPr sz="6072">
                <a:solidFill>
                  <a:srgbClr val="FFFFFF"/>
                </a:solidFill>
                <a:latin typeface="Volkhov Regular"/>
                <a:ea typeface="Volkhov Regular"/>
                <a:cs typeface="Volkhov Regular"/>
                <a:sym typeface="Volkhov Regular"/>
              </a:defRPr>
            </a:lvl1pPr>
          </a:lstStyle>
          <a:p>
            <a:r>
              <a:t>Le spécisme  </a:t>
            </a:r>
          </a:p>
        </p:txBody>
      </p:sp>
      <p:sp>
        <p:nvSpPr>
          <p:cNvPr id="129" name="Espace réservé du contenu 2"/>
          <p:cNvSpPr txBox="1"/>
          <p:nvPr/>
        </p:nvSpPr>
        <p:spPr>
          <a:xfrm>
            <a:off x="5408308" y="374525"/>
            <a:ext cx="6582812" cy="64945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marL="307086" indent="-307086" defTabSz="850391">
              <a:lnSpc>
                <a:spcPct val="120000"/>
              </a:lnSpc>
              <a:spcBef>
                <a:spcPts val="1300"/>
              </a:spcBef>
              <a:buClr>
                <a:srgbClr val="FFCD00"/>
              </a:buClr>
              <a:buSzPct val="150000"/>
              <a:buFont typeface="Roboto"/>
              <a:buChar char="•"/>
              <a:defRPr sz="2325">
                <a:solidFill>
                  <a:srgbClr val="FFFFFF"/>
                </a:solidFill>
                <a:latin typeface="Roboto Light"/>
                <a:ea typeface="Roboto Light"/>
                <a:cs typeface="Roboto Light"/>
                <a:sym typeface="Roboto Light"/>
              </a:defRPr>
            </a:pPr>
            <a:r>
              <a:t>« Le spécisme est à l’espèce ce que le racisme et le sexisme sont respectivement à la race et au sexe : la volonté de ne pas prendre en compte, ou de moins prendre en compte, les intérêts de certains au bénéfice d’autres, en prétextant des différences réelles ou imaginaires, mais toujours dépourvues de lien logique avec ce qu’elles sont censées justifier. » </a:t>
            </a:r>
          </a:p>
          <a:p>
            <a:pPr marL="307086" indent="-307086" defTabSz="850391">
              <a:lnSpc>
                <a:spcPct val="120000"/>
              </a:lnSpc>
              <a:spcBef>
                <a:spcPts val="1300"/>
              </a:spcBef>
              <a:buClr>
                <a:srgbClr val="FFCD00"/>
              </a:buClr>
              <a:buSzPct val="150000"/>
              <a:buFont typeface="Roboto"/>
              <a:buChar char="•"/>
              <a:defRPr sz="2325">
                <a:solidFill>
                  <a:srgbClr val="FFFFFF"/>
                </a:solidFill>
                <a:latin typeface="Roboto Light"/>
                <a:ea typeface="Roboto Light"/>
                <a:cs typeface="Roboto Light"/>
                <a:sym typeface="Roboto Light"/>
              </a:defRPr>
            </a:pPr>
            <a:r>
              <a:t>Le spécisme fonderait et légitimerait la discrimination dont sont victimes les animaux qui n’appartiennent pas à l’espèce humaine. Pour en offrir une bonne analyse conceptuelle, </a:t>
            </a:r>
            <a:br/>
            <a:r>
              <a:t>il faut d’abord aborder les principales notions </a:t>
            </a:r>
            <a:br/>
            <a:r>
              <a:t>sur lesquelles il repose.</a:t>
            </a:r>
          </a:p>
        </p:txBody>
      </p:sp>
      <p:sp>
        <p:nvSpPr>
          <p:cNvPr id="130" name="Rectangle 31"/>
          <p:cNvSpPr/>
          <p:nvPr/>
        </p:nvSpPr>
        <p:spPr>
          <a:xfrm>
            <a:off x="404828" y="1387122"/>
            <a:ext cx="4437065" cy="37068"/>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 name="Picture 2" descr="Picture 2"/>
          <p:cNvPicPr>
            <a:picLocks noChangeAspect="1"/>
          </p:cNvPicPr>
          <p:nvPr/>
        </p:nvPicPr>
        <p:blipFill>
          <a:blip r:embed="rId3">
            <a:alphaModFix amt="80105"/>
          </a:blip>
          <a:srcRect l="3670" t="16720" r="2891" b="41758"/>
          <a:stretch>
            <a:fillRect/>
          </a:stretch>
        </p:blipFill>
        <p:spPr>
          <a:xfrm>
            <a:off x="0" y="0"/>
            <a:ext cx="12191980" cy="6858000"/>
          </a:xfrm>
          <a:prstGeom prst="rect">
            <a:avLst/>
          </a:prstGeom>
          <a:ln w="12700">
            <a:miter lim="400000"/>
          </a:ln>
        </p:spPr>
      </p:pic>
      <p:sp>
        <p:nvSpPr>
          <p:cNvPr id="370" name="Espace réservé du contenu 2"/>
          <p:cNvSpPr txBox="1"/>
          <p:nvPr/>
        </p:nvSpPr>
        <p:spPr>
          <a:xfrm>
            <a:off x="739002" y="3209774"/>
            <a:ext cx="10713996" cy="3059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marL="270763" indent="-270763" defTabSz="749808">
              <a:lnSpc>
                <a:spcPct val="120000"/>
              </a:lnSpc>
              <a:spcBef>
                <a:spcPts val="1200"/>
              </a:spcBef>
              <a:buClr>
                <a:srgbClr val="FFCD00"/>
              </a:buClr>
              <a:buSzPct val="150000"/>
              <a:buFont typeface="Roboto"/>
              <a:buChar char="•"/>
              <a:defRPr sz="2296">
                <a:solidFill>
                  <a:srgbClr val="FFFFFF"/>
                </a:solidFill>
              </a:defRPr>
            </a:pPr>
            <a:r>
              <a:t>Comme les droits les plus fondamentaux sont « négatifs », au sens où ils sont des droits qui protègent contre certains traitements, ils exigent tout simplement que l’on s’abstienne de causer certains torts importants à leurs titulaires. </a:t>
            </a:r>
          </a:p>
          <a:p>
            <a:pPr marL="270763" indent="-270763" defTabSz="749808">
              <a:lnSpc>
                <a:spcPct val="120000"/>
              </a:lnSpc>
              <a:spcBef>
                <a:spcPts val="1200"/>
              </a:spcBef>
              <a:buClr>
                <a:srgbClr val="FFCD00"/>
              </a:buClr>
              <a:buSzPct val="150000"/>
              <a:buFont typeface="Roboto"/>
              <a:buChar char="•"/>
              <a:defRPr sz="2296">
                <a:solidFill>
                  <a:srgbClr val="FFFFFF"/>
                </a:solidFill>
              </a:defRPr>
            </a:pPr>
            <a:r>
              <a:t>Étant des droits « positifs », c’est-à-dire des droits à certains traitements ou à certaines ressources, les droits politiques peuvent, quant à eux, obliger les états à aménager leur droit domestique et à prévoir la création ou l’élargissement de certains services. </a:t>
            </a:r>
          </a:p>
        </p:txBody>
      </p:sp>
      <p:sp>
        <p:nvSpPr>
          <p:cNvPr id="371" name="Titre 1"/>
          <p:cNvSpPr txBox="1"/>
          <p:nvPr/>
        </p:nvSpPr>
        <p:spPr>
          <a:xfrm>
            <a:off x="2022689" y="741098"/>
            <a:ext cx="8146622" cy="2384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6300">
                <a:solidFill>
                  <a:srgbClr val="FFFFFF"/>
                </a:solidFill>
                <a:latin typeface="Volkhov Regular"/>
                <a:ea typeface="Volkhov Regular"/>
                <a:cs typeface="Volkhov Regular"/>
                <a:sym typeface="Volkhov Regular"/>
              </a:defRPr>
            </a:lvl1pPr>
          </a:lstStyle>
          <a:p>
            <a:r>
              <a:t>La question du droit </a:t>
            </a:r>
          </a:p>
        </p:txBody>
      </p:sp>
      <p:sp>
        <p:nvSpPr>
          <p:cNvPr id="372" name="Rectangle 31"/>
          <p:cNvSpPr/>
          <p:nvPr/>
        </p:nvSpPr>
        <p:spPr>
          <a:xfrm>
            <a:off x="2134297" y="2613461"/>
            <a:ext cx="7712806" cy="7542"/>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Rectangle 8"/>
          <p:cNvSpPr/>
          <p:nvPr/>
        </p:nvSpPr>
        <p:spPr>
          <a:xfrm>
            <a:off x="0" y="-1"/>
            <a:ext cx="12192000" cy="6858001"/>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377" name="Picture 2" descr="Picture 2"/>
          <p:cNvPicPr>
            <a:picLocks noChangeAspect="1"/>
          </p:cNvPicPr>
          <p:nvPr/>
        </p:nvPicPr>
        <p:blipFill>
          <a:blip r:embed="rId3">
            <a:alphaModFix amt="65439"/>
          </a:blip>
          <a:srcRect t="15277" b="9722"/>
          <a:stretch>
            <a:fillRect/>
          </a:stretch>
        </p:blipFill>
        <p:spPr>
          <a:xfrm>
            <a:off x="19" y="0"/>
            <a:ext cx="12191981" cy="6858001"/>
          </a:xfrm>
          <a:prstGeom prst="rect">
            <a:avLst/>
          </a:prstGeom>
          <a:ln w="12700">
            <a:miter lim="400000"/>
          </a:ln>
        </p:spPr>
      </p:pic>
      <p:sp>
        <p:nvSpPr>
          <p:cNvPr id="378" name="Titre 1"/>
          <p:cNvSpPr txBox="1"/>
          <p:nvPr/>
        </p:nvSpPr>
        <p:spPr>
          <a:xfrm>
            <a:off x="2844128" y="1137131"/>
            <a:ext cx="6503744" cy="31210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8500">
                <a:solidFill>
                  <a:srgbClr val="FFFFFF"/>
                </a:solidFill>
                <a:latin typeface="Volkhov Regular"/>
                <a:ea typeface="Volkhov Regular"/>
                <a:cs typeface="Volkhov Regular"/>
                <a:sym typeface="Volkhov Regular"/>
              </a:defRPr>
            </a:lvl1pPr>
          </a:lstStyle>
          <a:p>
            <a:r>
              <a:t>Conclusion</a:t>
            </a:r>
          </a:p>
        </p:txBody>
      </p:sp>
      <p:sp>
        <p:nvSpPr>
          <p:cNvPr id="379" name="Espace réservé du contenu 2"/>
          <p:cNvSpPr txBox="1"/>
          <p:nvPr/>
        </p:nvSpPr>
        <p:spPr>
          <a:xfrm>
            <a:off x="739002" y="3732744"/>
            <a:ext cx="10713996" cy="3059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57555" indent="-257555" defTabSz="713231">
              <a:lnSpc>
                <a:spcPct val="110000"/>
              </a:lnSpc>
              <a:spcBef>
                <a:spcPts val="1100"/>
              </a:spcBef>
              <a:buClr>
                <a:srgbClr val="FFCD00"/>
              </a:buClr>
              <a:buSzPct val="150000"/>
              <a:buFont typeface="Roboto"/>
              <a:buChar char="•"/>
              <a:defRPr sz="2184">
                <a:solidFill>
                  <a:srgbClr val="FFFFFF"/>
                </a:solidFill>
                <a:latin typeface="Roboto Light"/>
                <a:ea typeface="Roboto Light"/>
                <a:cs typeface="Roboto Light"/>
                <a:sym typeface="Roboto Light"/>
              </a:defRPr>
            </a:pPr>
            <a:r>
              <a:t>La position antispéciste est estimée être plus solide que celle à laquelle elle s’oppose. </a:t>
            </a:r>
          </a:p>
          <a:p>
            <a:pPr marL="257555" indent="-257555" defTabSz="713231">
              <a:lnSpc>
                <a:spcPct val="110000"/>
              </a:lnSpc>
              <a:spcBef>
                <a:spcPts val="1100"/>
              </a:spcBef>
              <a:buClr>
                <a:srgbClr val="FFCD00"/>
              </a:buClr>
              <a:buSzPct val="150000"/>
              <a:buFont typeface="Roboto"/>
              <a:buChar char="•"/>
              <a:defRPr sz="2184">
                <a:solidFill>
                  <a:srgbClr val="FFFFFF"/>
                </a:solidFill>
                <a:latin typeface="Roboto Light"/>
                <a:ea typeface="Roboto Light"/>
                <a:cs typeface="Roboto Light"/>
                <a:sym typeface="Roboto Light"/>
              </a:defRPr>
            </a:pPr>
            <a:r>
              <a:t>Aux considérations relevant de la justice animale s’ajoutent, en effet, les motivations anthropocentrées relevant de l’écologie, de la santé humaine individuelle, de la santé publique, ou encore des liens entre l’oppression des animaux et celle de certains groupes humains.</a:t>
            </a:r>
          </a:p>
          <a:p>
            <a:pPr marL="257555" indent="-257555" defTabSz="713231">
              <a:lnSpc>
                <a:spcPct val="110000"/>
              </a:lnSpc>
              <a:spcBef>
                <a:spcPts val="1100"/>
              </a:spcBef>
              <a:buClr>
                <a:srgbClr val="FFCD00"/>
              </a:buClr>
              <a:buSzPct val="150000"/>
              <a:buFont typeface="Roboto"/>
              <a:buChar char="•"/>
              <a:defRPr sz="2184">
                <a:solidFill>
                  <a:srgbClr val="FFFFFF"/>
                </a:solidFill>
                <a:latin typeface="Roboto Light"/>
                <a:ea typeface="Roboto Light"/>
                <a:cs typeface="Roboto Light"/>
                <a:sym typeface="Roboto Light"/>
              </a:defRPr>
            </a:pPr>
            <a:r>
              <a:t>Tout cela porte à croire que l’amélioration du sort des êtres humains et de celui des autres animaux vont de pair.</a:t>
            </a:r>
          </a:p>
        </p:txBody>
      </p:sp>
      <p:sp>
        <p:nvSpPr>
          <p:cNvPr id="380" name="Rectangle 31"/>
          <p:cNvSpPr/>
          <p:nvPr/>
        </p:nvSpPr>
        <p:spPr>
          <a:xfrm>
            <a:off x="3184763" y="3320395"/>
            <a:ext cx="5822474" cy="4775"/>
          </a:xfrm>
          <a:prstGeom prst="rect">
            <a:avLst/>
          </a:prstGeom>
          <a:solidFill>
            <a:srgbClr val="FFCD00"/>
          </a:solidFill>
          <a:ln w="57150">
            <a:solidFill>
              <a:srgbClr val="FFCD00"/>
            </a:solidFill>
            <a:miter/>
          </a:ln>
        </p:spPr>
        <p:txBody>
          <a:bodyPr lIns="45719" rIns="45719" anchor="ctr"/>
          <a:lstStyle/>
          <a:p>
            <a:pPr algn="ctr">
              <a:defRPr sz="8500">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Diapositive 1 : https://commons.wikimedia.org/wiki/File:Veggie_Pride_2008_07.jpg?uselang=fr…"/>
          <p:cNvSpPr txBox="1">
            <a:spLocks noGrp="1"/>
          </p:cNvSpPr>
          <p:nvPr>
            <p:ph type="body" idx="4294967295"/>
          </p:nvPr>
        </p:nvSpPr>
        <p:spPr>
          <a:xfrm>
            <a:off x="588288" y="2033824"/>
            <a:ext cx="11115929" cy="4541640"/>
          </a:xfrm>
          <a:prstGeom prst="rect">
            <a:avLst/>
          </a:prstGeom>
        </p:spPr>
        <p:txBody>
          <a:bodyPr lIns="0" tIns="0" rIns="0" bIns="0">
            <a:noAutofit/>
          </a:bodyPr>
          <a:lstStyle/>
          <a:p>
            <a:pPr marL="0" indent="0">
              <a:lnSpc>
                <a:spcPct val="110000"/>
              </a:lnSpc>
              <a:spcBef>
                <a:spcPts val="900"/>
              </a:spcBef>
              <a:buSzTx/>
              <a:buFontTx/>
              <a:buNone/>
              <a:defRPr sz="1000"/>
            </a:pPr>
            <a:r>
              <a:t>Diapositive 1 : </a:t>
            </a:r>
            <a:r>
              <a:rPr u="sng">
                <a:solidFill>
                  <a:srgbClr val="0563C1"/>
                </a:solidFill>
                <a:uFill>
                  <a:solidFill>
                    <a:srgbClr val="0563C1"/>
                  </a:solidFill>
                </a:uFill>
              </a:rPr>
              <a:t>https://commons.wikimedia.org/wiki/File:Veggie_Pride_2008_07.jpg?uselang=fr</a:t>
            </a:r>
          </a:p>
          <a:p>
            <a:pPr marL="0" indent="0">
              <a:lnSpc>
                <a:spcPct val="110000"/>
              </a:lnSpc>
              <a:spcBef>
                <a:spcPts val="900"/>
              </a:spcBef>
              <a:buSzTx/>
              <a:buFontTx/>
              <a:buNone/>
              <a:defRPr sz="1000"/>
            </a:pPr>
            <a:r>
              <a:t>Diapositive 2 : </a:t>
            </a:r>
            <a:r>
              <a:rPr u="sng">
                <a:solidFill>
                  <a:srgbClr val="0563C1"/>
                </a:solidFill>
                <a:uFill>
                  <a:solidFill>
                    <a:srgbClr val="0563C1"/>
                  </a:solidFill>
                </a:uFill>
              </a:rPr>
              <a:t>https://fr.wikipedia.org/wiki/Antisp%C3%A9cisme#/media/Fichier:Protest_against_hunting_wild_animals_-_panoramio.jpg</a:t>
            </a:r>
          </a:p>
          <a:p>
            <a:pPr marL="0" indent="0">
              <a:lnSpc>
                <a:spcPct val="110000"/>
              </a:lnSpc>
              <a:spcBef>
                <a:spcPts val="900"/>
              </a:spcBef>
              <a:buSzTx/>
              <a:buFontTx/>
              <a:buNone/>
              <a:defRPr sz="1000"/>
            </a:pPr>
            <a:r>
              <a:t>Diapositive 3 : </a:t>
            </a:r>
            <a:r>
              <a:rPr u="sng">
                <a:solidFill>
                  <a:srgbClr val="0563C1"/>
                </a:solidFill>
                <a:uFill>
                  <a:solidFill>
                    <a:srgbClr val="0563C1"/>
                  </a:solidFill>
                </a:uFill>
                <a:hlinkClick r:id="rId2"/>
              </a:rPr>
              <a:t>https://en.wikipedia.org/wiki/Cruel_Treatment_of_Cattle_Act_1822#/media/File:Trial_of_Bill_Burns.jpg</a:t>
            </a:r>
          </a:p>
          <a:p>
            <a:pPr marL="0" indent="0">
              <a:lnSpc>
                <a:spcPct val="110000"/>
              </a:lnSpc>
              <a:spcBef>
                <a:spcPts val="900"/>
              </a:spcBef>
              <a:buSzTx/>
              <a:buFontTx/>
              <a:buNone/>
              <a:defRPr sz="1000"/>
            </a:pPr>
            <a:r>
              <a:t>Diapositive 4 : </a:t>
            </a:r>
            <a:r>
              <a:rPr u="sng">
                <a:solidFill>
                  <a:srgbClr val="0563C1"/>
                </a:solidFill>
                <a:uFill>
                  <a:solidFill>
                    <a:srgbClr val="0563C1"/>
                  </a:solidFill>
                </a:uFill>
              </a:rPr>
              <a:t>https://commons.wikimedia.org/wiki/File:ANTI_SPECISMO_graffiti_in_Turin.jpg</a:t>
            </a:r>
          </a:p>
          <a:p>
            <a:pPr marL="0" indent="0">
              <a:lnSpc>
                <a:spcPct val="110000"/>
              </a:lnSpc>
              <a:spcBef>
                <a:spcPts val="900"/>
              </a:spcBef>
              <a:buSzTx/>
              <a:buFontTx/>
              <a:buNone/>
              <a:defRPr sz="1000"/>
            </a:pPr>
            <a:r>
              <a:t>Diapositive 5 : </a:t>
            </a:r>
            <a:r>
              <a:rPr u="sng">
                <a:solidFill>
                  <a:srgbClr val="0563C1"/>
                </a:solidFill>
                <a:uFill>
                  <a:solidFill>
                    <a:srgbClr val="0563C1"/>
                  </a:solidFill>
                </a:uFill>
              </a:rPr>
              <a:t>https://fr.wikipedia.org/wiki/Peter_Singer#/media/Fichier:Peter_Singer_MIT_Veritas.jpg  </a:t>
            </a:r>
            <a:br>
              <a:rPr u="sng">
                <a:solidFill>
                  <a:srgbClr val="0563C1"/>
                </a:solidFill>
                <a:uFill>
                  <a:solidFill>
                    <a:srgbClr val="0563C1"/>
                  </a:solidFill>
                </a:uFill>
              </a:rPr>
            </a:br>
            <a:r>
              <a:rPr u="sng">
                <a:solidFill>
                  <a:srgbClr val="0563C1"/>
                </a:solidFill>
                <a:uFill>
                  <a:solidFill>
                    <a:srgbClr val="0563C1"/>
                  </a:solidFill>
                </a:uFill>
              </a:rPr>
              <a:t>https://fr.wikipedia.org/wiki/Sp%C3%A9cisme#/media/Fichier:Richard_D_Ryder_in_The_Superior_Human_(2012).jpg </a:t>
            </a:r>
          </a:p>
          <a:p>
            <a:pPr marL="0" indent="0">
              <a:lnSpc>
                <a:spcPct val="110000"/>
              </a:lnSpc>
              <a:spcBef>
                <a:spcPts val="900"/>
              </a:spcBef>
              <a:buSzTx/>
              <a:buFontTx/>
              <a:buNone/>
              <a:defRPr sz="1000"/>
            </a:pPr>
            <a:r>
              <a:t>Diapositive 6 : </a:t>
            </a:r>
            <a:r>
              <a:rPr u="sng">
                <a:solidFill>
                  <a:srgbClr val="0563C1"/>
                </a:solidFill>
                <a:uFill>
                  <a:solidFill>
                    <a:srgbClr val="0563C1"/>
                  </a:solidFill>
                </a:uFill>
              </a:rPr>
              <a:t>https://commons.wikimedia.org/wiki/File:%22The_School_of_Athens%22_by_Raffaello_Sanzio_da_Urbino.jpg</a:t>
            </a:r>
          </a:p>
          <a:p>
            <a:pPr marL="0" indent="0">
              <a:lnSpc>
                <a:spcPct val="110000"/>
              </a:lnSpc>
              <a:spcBef>
                <a:spcPts val="900"/>
              </a:spcBef>
              <a:buSzTx/>
              <a:buFontTx/>
              <a:buNone/>
              <a:defRPr sz="1000"/>
            </a:pPr>
            <a:r>
              <a:t>Diapositive 7 : </a:t>
            </a:r>
            <a:r>
              <a:rPr u="sng">
                <a:solidFill>
                  <a:srgbClr val="0563C1"/>
                </a:solidFill>
                <a:uFill>
                  <a:solidFill>
                    <a:srgbClr val="0563C1"/>
                  </a:solidFill>
                </a:uFill>
              </a:rPr>
              <a:t>https://fr.wikipedia.org/wiki/Ren%C3%A9_Descartes#/media/Fichier:Statue_de_Ren%C3%A9_DESCARTES_-_Jean-Charles_GUILLO.jpg</a:t>
            </a:r>
          </a:p>
          <a:p>
            <a:pPr marL="0" indent="0">
              <a:lnSpc>
                <a:spcPct val="110000"/>
              </a:lnSpc>
              <a:spcBef>
                <a:spcPts val="900"/>
              </a:spcBef>
              <a:buSzTx/>
              <a:buFontTx/>
              <a:buNone/>
              <a:defRPr sz="1000"/>
            </a:pPr>
            <a:r>
              <a:t>Diapositive 8 : </a:t>
            </a:r>
            <a:r>
              <a:rPr u="sng">
                <a:solidFill>
                  <a:srgbClr val="0563C1"/>
                </a:solidFill>
                <a:uFill>
                  <a:solidFill>
                    <a:srgbClr val="0563C1"/>
                  </a:solidFill>
                </a:uFill>
              </a:rPr>
              <a:t>https://fr.wikipedia.org/wiki/Porphyre_de_Tyr#/media/Fichier:AverroesAndPorphyry.JPG</a:t>
            </a:r>
          </a:p>
          <a:p>
            <a:pPr marL="0" indent="0">
              <a:lnSpc>
                <a:spcPct val="110000"/>
              </a:lnSpc>
              <a:spcBef>
                <a:spcPts val="900"/>
              </a:spcBef>
              <a:buSzTx/>
              <a:buFontTx/>
              <a:buNone/>
              <a:defRPr sz="1000"/>
            </a:pPr>
            <a:r>
              <a:t>Diapositive 9 : </a:t>
            </a:r>
            <a:r>
              <a:rPr u="sng">
                <a:solidFill>
                  <a:srgbClr val="0563C1"/>
                </a:solidFill>
                <a:uFill>
                  <a:solidFill>
                    <a:srgbClr val="0563C1"/>
                  </a:solidFill>
                </a:uFill>
              </a:rPr>
              <a:t>https://fr.wikipedia.org/wiki/Jeremy_Bentham#/media/Fichier:Jeremy_Bentham_by_Henry_William_Pickersgill_detail.jpg</a:t>
            </a:r>
          </a:p>
          <a:p>
            <a:pPr marL="0" indent="0">
              <a:lnSpc>
                <a:spcPct val="110000"/>
              </a:lnSpc>
              <a:spcBef>
                <a:spcPts val="900"/>
              </a:spcBef>
              <a:buSzTx/>
              <a:buFontTx/>
              <a:buNone/>
              <a:defRPr sz="1000"/>
            </a:pPr>
            <a:r>
              <a:t>Diapositive 11 : </a:t>
            </a:r>
            <a:r>
              <a:rPr u="sng">
                <a:solidFill>
                  <a:srgbClr val="0563C1"/>
                </a:solidFill>
                <a:uFill>
                  <a:solidFill>
                    <a:srgbClr val="0563C1"/>
                  </a:solidFill>
                </a:uFill>
              </a:rPr>
              <a:t>https://fr.wikipedia.org/wiki/Peter_Singer#/media/Fichier:Peter_Singer.jpg</a:t>
            </a:r>
          </a:p>
          <a:p>
            <a:pPr marL="0" indent="0">
              <a:lnSpc>
                <a:spcPct val="110000"/>
              </a:lnSpc>
              <a:spcBef>
                <a:spcPts val="900"/>
              </a:spcBef>
              <a:buSzTx/>
              <a:buFontTx/>
              <a:buNone/>
              <a:defRPr sz="1000"/>
            </a:pPr>
            <a:r>
              <a:t>Diapositive 12 : </a:t>
            </a:r>
            <a:r>
              <a:rPr u="sng">
                <a:solidFill>
                  <a:srgbClr val="0563C1"/>
                </a:solidFill>
                <a:uFill>
                  <a:solidFill>
                    <a:srgbClr val="0563C1"/>
                  </a:solidFill>
                </a:uFill>
              </a:rPr>
              <a:t>https://commons.wikimedia.org/wiki/File:Charles_Darwin_photograph_by_Julia_Margaret_Cameron,_1868.jpg</a:t>
            </a:r>
          </a:p>
          <a:p>
            <a:pPr marL="0" indent="0">
              <a:lnSpc>
                <a:spcPct val="110000"/>
              </a:lnSpc>
              <a:spcBef>
                <a:spcPts val="900"/>
              </a:spcBef>
              <a:buSzTx/>
              <a:buFontTx/>
              <a:buNone/>
              <a:defRPr sz="1000"/>
            </a:pPr>
            <a:r>
              <a:t>Diapositive 13 : </a:t>
            </a:r>
            <a:r>
              <a:rPr u="sng">
                <a:solidFill>
                  <a:srgbClr val="0563C1"/>
                </a:solidFill>
                <a:uFill>
                  <a:solidFill>
                    <a:srgbClr val="0563C1"/>
                  </a:solidFill>
                </a:uFill>
              </a:rPr>
              <a:t>https://fr.wikipedia.org/wiki/Charles_Darwin#/media/Fichier:Editorial_cartoon_depicting_Charles_Darwin_as_an_ape_(1871).jpg</a:t>
            </a:r>
          </a:p>
          <a:p>
            <a:pPr marL="0" indent="0">
              <a:lnSpc>
                <a:spcPct val="110000"/>
              </a:lnSpc>
              <a:spcBef>
                <a:spcPts val="900"/>
              </a:spcBef>
              <a:buSzTx/>
              <a:buFontTx/>
              <a:buNone/>
              <a:defRPr sz="1000"/>
            </a:pPr>
            <a:r>
              <a:t>Diapositive 14 : </a:t>
            </a:r>
            <a:r>
              <a:rPr u="sng">
                <a:solidFill>
                  <a:srgbClr val="0563C1"/>
                </a:solidFill>
                <a:uFill>
                  <a:solidFill>
                    <a:srgbClr val="0563C1"/>
                  </a:solidFill>
                </a:uFill>
              </a:rPr>
              <a:t>https://fr.wikipedia.org/wiki/Fichier:Da_Vinci_Vitruve_Luc_Viatour.jpg</a:t>
            </a:r>
          </a:p>
          <a:p>
            <a:pPr marL="0" indent="0">
              <a:lnSpc>
                <a:spcPct val="110000"/>
              </a:lnSpc>
              <a:spcBef>
                <a:spcPts val="900"/>
              </a:spcBef>
              <a:buSzTx/>
              <a:buFontTx/>
              <a:buNone/>
              <a:defRPr sz="1000"/>
            </a:pPr>
            <a:r>
              <a:t>Diapositive 15 : </a:t>
            </a:r>
            <a:r>
              <a:rPr u="sng">
                <a:solidFill>
                  <a:srgbClr val="0563C1"/>
                </a:solidFill>
                <a:uFill>
                  <a:solidFill>
                    <a:srgbClr val="0563C1"/>
                  </a:solidFill>
                </a:uFill>
              </a:rPr>
              <a:t>https://commons.wikimedia.org/wiki/File:Poulets_d%27%C3%A9levage_intensif.jpg</a:t>
            </a:r>
            <a:r>
              <a:t> </a:t>
            </a:r>
          </a:p>
          <a:p>
            <a:pPr marL="0" indent="0">
              <a:lnSpc>
                <a:spcPct val="110000"/>
              </a:lnSpc>
              <a:spcBef>
                <a:spcPts val="900"/>
              </a:spcBef>
              <a:buSzTx/>
              <a:buFontTx/>
              <a:buNone/>
              <a:defRPr sz="1000"/>
            </a:pPr>
            <a:r>
              <a:t>Diapositive 16 : </a:t>
            </a:r>
            <a:r>
              <a:rPr u="sng">
                <a:solidFill>
                  <a:srgbClr val="0563C1"/>
                </a:solidFill>
                <a:uFill>
                  <a:solidFill>
                    <a:srgbClr val="0563C1"/>
                  </a:solidFill>
                </a:uFill>
                <a:hlinkClick r:id="rId3"/>
              </a:rPr>
              <a:t>https://fr.wikipedia.org/wiki/Humanisme#/media/Fichier:Tree_of_life_by_Haeckel.jpg</a:t>
            </a:r>
          </a:p>
          <a:p>
            <a:pPr marL="0" indent="0">
              <a:lnSpc>
                <a:spcPct val="110000"/>
              </a:lnSpc>
              <a:spcBef>
                <a:spcPts val="900"/>
              </a:spcBef>
              <a:buSzTx/>
              <a:buFontTx/>
              <a:buNone/>
              <a:defRPr sz="1000"/>
            </a:pPr>
            <a:r>
              <a:t>Diapositive 17 : </a:t>
            </a:r>
            <a:r>
              <a:rPr u="sng">
                <a:solidFill>
                  <a:srgbClr val="0563C1"/>
                </a:solidFill>
                <a:uFill>
                  <a:solidFill>
                    <a:srgbClr val="0563C1"/>
                  </a:solidFill>
                </a:uFill>
                <a:hlinkClick r:id="rId4"/>
              </a:rPr>
              <a:t>https://fr.wikipedia.org/wiki/Racialisme#/media/Fichier:G._Bruno_-_Le_Tour_de_la_France_par_deux_enfants_p188.jpg</a:t>
            </a:r>
          </a:p>
        </p:txBody>
      </p:sp>
      <p:sp>
        <p:nvSpPr>
          <p:cNvPr id="385" name="Médiagraphie"/>
          <p:cNvSpPr txBox="1">
            <a:spLocks noGrp="1"/>
          </p:cNvSpPr>
          <p:nvPr>
            <p:ph type="title" idx="4294967295"/>
          </p:nvPr>
        </p:nvSpPr>
        <p:spPr>
          <a:xfrm>
            <a:off x="512227" y="254484"/>
            <a:ext cx="5831842" cy="1391355"/>
          </a:xfrm>
          <a:prstGeom prst="rect">
            <a:avLst/>
          </a:prstGeom>
        </p:spPr>
        <p:txBody>
          <a:bodyPr anchor="t"/>
          <a:lstStyle>
            <a:lvl1pPr>
              <a:defRPr sz="4800">
                <a:latin typeface="Volkhov Regular"/>
                <a:ea typeface="Volkhov Regular"/>
                <a:cs typeface="Volkhov Regular"/>
                <a:sym typeface="Volkhov Regular"/>
              </a:defRPr>
            </a:lvl1pPr>
          </a:lstStyle>
          <a:p>
            <a:r>
              <a:t>Médiagraphie</a:t>
            </a:r>
          </a:p>
        </p:txBody>
      </p:sp>
      <p:sp>
        <p:nvSpPr>
          <p:cNvPr id="386" name="Rectangle 14"/>
          <p:cNvSpPr/>
          <p:nvPr/>
        </p:nvSpPr>
        <p:spPr>
          <a:xfrm>
            <a:off x="599556" y="1146647"/>
            <a:ext cx="4059298" cy="860"/>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387" name="Sous-titre 2"/>
          <p:cNvSpPr txBox="1"/>
          <p:nvPr/>
        </p:nvSpPr>
        <p:spPr>
          <a:xfrm>
            <a:off x="516953" y="1450370"/>
            <a:ext cx="10455657" cy="296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20000"/>
          </a:bodyPr>
          <a:lstStyle>
            <a:lvl1pPr defTabSz="868680">
              <a:lnSpc>
                <a:spcPct val="130000"/>
              </a:lnSpc>
              <a:spcBef>
                <a:spcPts val="900"/>
              </a:spcBef>
              <a:defRPr sz="1425">
                <a:latin typeface="Roboto Light"/>
                <a:ea typeface="Roboto Light"/>
                <a:cs typeface="Roboto Light"/>
                <a:sym typeface="Roboto Light"/>
              </a:defRPr>
            </a:lvl1pPr>
          </a:lstStyle>
          <a:p>
            <a:r>
              <a:t>Toutes les images sont tirées du domaine public. On pourra les consulter ici :</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Diapositive 20 : https://en.wikipedia.org/wiki/Great_chain_of_being#/media/File:Human_pidegree.jpg…"/>
          <p:cNvSpPr txBox="1">
            <a:spLocks noGrp="1"/>
          </p:cNvSpPr>
          <p:nvPr>
            <p:ph type="body" idx="4294967295"/>
          </p:nvPr>
        </p:nvSpPr>
        <p:spPr>
          <a:xfrm>
            <a:off x="588288" y="1475510"/>
            <a:ext cx="11162480" cy="5275609"/>
          </a:xfrm>
          <a:prstGeom prst="rect">
            <a:avLst/>
          </a:prstGeom>
        </p:spPr>
        <p:txBody>
          <a:bodyPr lIns="0" tIns="0" rIns="0" bIns="0">
            <a:noAutofit/>
          </a:bodyPr>
          <a:lstStyle/>
          <a:p>
            <a:pPr marL="0" indent="0">
              <a:lnSpc>
                <a:spcPct val="120000"/>
              </a:lnSpc>
              <a:buSzTx/>
              <a:buFontTx/>
              <a:buNone/>
              <a:defRPr sz="1000"/>
            </a:pPr>
            <a:r>
              <a:t>Diapositive 20 : </a:t>
            </a:r>
            <a:r>
              <a:rPr u="sng">
                <a:solidFill>
                  <a:srgbClr val="0563C1"/>
                </a:solidFill>
                <a:uFill>
                  <a:solidFill>
                    <a:srgbClr val="0563C1"/>
                  </a:solidFill>
                </a:uFill>
              </a:rPr>
              <a:t>https://en.wikipedia.org/wiki/Great_chain_of_being#/media/File:Human_pidegree.jpg</a:t>
            </a:r>
          </a:p>
          <a:p>
            <a:pPr marL="0" indent="0">
              <a:lnSpc>
                <a:spcPct val="120000"/>
              </a:lnSpc>
              <a:buSzTx/>
              <a:buFontTx/>
              <a:buNone/>
              <a:defRPr sz="1000"/>
            </a:pPr>
            <a:r>
              <a:t>Diapositive 22 : </a:t>
            </a:r>
            <a:r>
              <a:rPr u="sng">
                <a:solidFill>
                  <a:srgbClr val="0563C1"/>
                </a:solidFill>
                <a:uFill>
                  <a:solidFill>
                    <a:srgbClr val="0563C1"/>
                  </a:solidFill>
                </a:uFill>
              </a:rPr>
              <a:t>https://pixabay.com/photos/gorilla-child-separation-pain-sad-2322005/</a:t>
            </a:r>
          </a:p>
          <a:p>
            <a:pPr marL="0" indent="0">
              <a:lnSpc>
                <a:spcPct val="120000"/>
              </a:lnSpc>
              <a:buSzTx/>
              <a:buFontTx/>
              <a:buNone/>
              <a:defRPr sz="1000"/>
            </a:pPr>
            <a:r>
              <a:t>Diapositive 24 : </a:t>
            </a:r>
            <a:r>
              <a:rPr u="sng">
                <a:solidFill>
                  <a:srgbClr val="0563C1"/>
                </a:solidFill>
                <a:uFill>
                  <a:solidFill>
                    <a:srgbClr val="0563C1"/>
                  </a:solidFill>
                </a:uFill>
              </a:rPr>
              <a:t>https://commons.wikimedia.org/wiki/File:Safari_lion_photo.jpg</a:t>
            </a:r>
            <a:r>
              <a:t> </a:t>
            </a:r>
          </a:p>
          <a:p>
            <a:pPr marL="0" indent="0">
              <a:lnSpc>
                <a:spcPct val="120000"/>
              </a:lnSpc>
              <a:buSzTx/>
              <a:buFontTx/>
              <a:buNone/>
              <a:defRPr sz="1000"/>
            </a:pPr>
            <a:r>
              <a:t>Diapositive 25 : </a:t>
            </a:r>
            <a:r>
              <a:rPr u="sng">
                <a:solidFill>
                  <a:srgbClr val="0563C1"/>
                </a:solidFill>
                <a:uFill>
                  <a:solidFill>
                    <a:srgbClr val="0563C1"/>
                  </a:solidFill>
                </a:uFill>
              </a:rPr>
              <a:t>https://commons.wikimedia.org/wiki/File:Frozen_Meat.jpg</a:t>
            </a:r>
            <a:r>
              <a:t> </a:t>
            </a:r>
          </a:p>
          <a:p>
            <a:pPr marL="0" indent="0">
              <a:lnSpc>
                <a:spcPct val="120000"/>
              </a:lnSpc>
              <a:buSzTx/>
              <a:buFontTx/>
              <a:buNone/>
              <a:defRPr sz="1000"/>
            </a:pPr>
            <a:r>
              <a:t>Diapositive 26 : </a:t>
            </a:r>
            <a:r>
              <a:rPr u="sng">
                <a:solidFill>
                  <a:srgbClr val="0563C1"/>
                </a:solidFill>
                <a:uFill>
                  <a:solidFill>
                    <a:srgbClr val="0563C1"/>
                  </a:solidFill>
                </a:uFill>
              </a:rPr>
              <a:t>https://fr.wikipedia.org/wiki/Humanisme#/media/Fichier:Creaci%C3%B3n_de_Ad%C3%A1n.jpg</a:t>
            </a:r>
          </a:p>
          <a:p>
            <a:pPr marL="0" indent="0">
              <a:lnSpc>
                <a:spcPct val="120000"/>
              </a:lnSpc>
              <a:buSzTx/>
              <a:buFontTx/>
              <a:buNone/>
              <a:defRPr sz="1000"/>
            </a:pPr>
            <a:r>
              <a:t>Diapositive 27 : </a:t>
            </a:r>
            <a:r>
              <a:rPr u="sng">
                <a:solidFill>
                  <a:srgbClr val="0563C1"/>
                </a:solidFill>
                <a:uFill>
                  <a:solidFill>
                    <a:srgbClr val="0563C1"/>
                  </a:solidFill>
                </a:uFill>
              </a:rPr>
              <a:t>https://picryl.com/media/kant-immanuel-2599da</a:t>
            </a:r>
          </a:p>
          <a:p>
            <a:pPr marL="0" indent="0">
              <a:lnSpc>
                <a:spcPct val="120000"/>
              </a:lnSpc>
              <a:buSzTx/>
              <a:buFontTx/>
              <a:buNone/>
              <a:defRPr sz="1000"/>
            </a:pPr>
            <a:r>
              <a:t>Diapositive 28 : </a:t>
            </a:r>
            <a:r>
              <a:rPr u="sng">
                <a:solidFill>
                  <a:srgbClr val="0563C1"/>
                </a:solidFill>
                <a:uFill>
                  <a:solidFill>
                    <a:srgbClr val="0563C1"/>
                  </a:solidFill>
                </a:uFill>
              </a:rPr>
              <a:t>https://en.wikipedia.org/wiki/List_of_works_by_Leonardo_da_Vinci#/media/File:Leonardo_da_Vinci_-_Studies_of_the_foetus_in_the_womb.jpg</a:t>
            </a:r>
            <a:r>
              <a:t> </a:t>
            </a:r>
          </a:p>
          <a:p>
            <a:pPr marL="0" indent="0">
              <a:lnSpc>
                <a:spcPct val="120000"/>
              </a:lnSpc>
              <a:buSzTx/>
              <a:buFontTx/>
              <a:buNone/>
              <a:defRPr sz="1000"/>
            </a:pPr>
            <a:r>
              <a:t>Diapositive 29 : </a:t>
            </a:r>
            <a:r>
              <a:rPr u="sng">
                <a:solidFill>
                  <a:srgbClr val="0563C1"/>
                </a:solidFill>
                <a:uFill>
                  <a:solidFill>
                    <a:srgbClr val="0563C1"/>
                  </a:solidFill>
                </a:uFill>
              </a:rPr>
              <a:t>https://fr.wikipedia.org/wiki/Solidarit%C3%A9_(notion_sociologique)#/media/Fichier:The_hand_that_will_rule_the_world.jpg</a:t>
            </a:r>
          </a:p>
          <a:p>
            <a:pPr marL="0" indent="0">
              <a:lnSpc>
                <a:spcPct val="120000"/>
              </a:lnSpc>
              <a:buSzTx/>
              <a:buFontTx/>
              <a:buNone/>
              <a:defRPr sz="1000"/>
            </a:pPr>
            <a:r>
              <a:t>Diapositive 32 : </a:t>
            </a:r>
            <a:r>
              <a:rPr u="sng">
                <a:solidFill>
                  <a:srgbClr val="0563C1"/>
                </a:solidFill>
                <a:uFill>
                  <a:solidFill>
                    <a:srgbClr val="0563C1"/>
                  </a:solidFill>
                </a:uFill>
              </a:rPr>
              <a:t>ttps://en.wikipedia.org/wiki/Cruel_Treatment_of_Cattle_Act_1822#/media/File:Trial_of_Bill_Burns.jpg</a:t>
            </a:r>
            <a:r>
              <a:t> </a:t>
            </a:r>
          </a:p>
          <a:p>
            <a:pPr marL="0" indent="0">
              <a:lnSpc>
                <a:spcPct val="120000"/>
              </a:lnSpc>
              <a:buSzTx/>
              <a:buFontTx/>
              <a:buNone/>
              <a:defRPr sz="1000"/>
            </a:pPr>
            <a:r>
              <a:t>Diapositive 33 : </a:t>
            </a:r>
            <a:r>
              <a:rPr u="sng">
                <a:solidFill>
                  <a:srgbClr val="0563C1"/>
                </a:solidFill>
                <a:uFill>
                  <a:solidFill>
                    <a:srgbClr val="0563C1"/>
                  </a:solidFill>
                </a:uFill>
                <a:hlinkClick r:id="rId2"/>
              </a:rPr>
              <a:t>https://commons.wikimedia.org/wiki/File:Kymlicka_panel.jpg</a:t>
            </a:r>
          </a:p>
          <a:p>
            <a:pPr marL="0" indent="0">
              <a:lnSpc>
                <a:spcPct val="110000"/>
              </a:lnSpc>
              <a:buSzTx/>
              <a:buFontTx/>
              <a:buNone/>
              <a:defRPr sz="1000"/>
            </a:pPr>
            <a:r>
              <a:t>Diapositive 34 : </a:t>
            </a:r>
            <a:r>
              <a:rPr u="sng">
                <a:solidFill>
                  <a:srgbClr val="0563C1"/>
                </a:solidFill>
                <a:uFill>
                  <a:solidFill>
                    <a:srgbClr val="0563C1"/>
                  </a:solidFill>
                </a:uFill>
              </a:rPr>
              <a:t>https://commons.wikimedia.org/wiki/File:Kriz_Puppy.jpg</a:t>
            </a:r>
          </a:p>
          <a:p>
            <a:pPr marL="0" indent="0">
              <a:lnSpc>
                <a:spcPct val="120000"/>
              </a:lnSpc>
              <a:buSzTx/>
              <a:buFontTx/>
              <a:buNone/>
              <a:defRPr sz="1000"/>
            </a:pPr>
            <a:r>
              <a:t>Diapositive 35 : </a:t>
            </a:r>
            <a:r>
              <a:rPr u="sng">
                <a:solidFill>
                  <a:srgbClr val="0563C1"/>
                </a:solidFill>
                <a:uFill>
                  <a:solidFill>
                    <a:srgbClr val="0563C1"/>
                  </a:solidFill>
                </a:uFill>
              </a:rPr>
              <a:t>https://www.bloomberg.com/news/articles/2017-11-02/how-cities-became-a-major-evolutionary-force</a:t>
            </a:r>
          </a:p>
          <a:p>
            <a:pPr marL="0" indent="0">
              <a:lnSpc>
                <a:spcPct val="120000"/>
              </a:lnSpc>
              <a:buSzTx/>
              <a:buFontTx/>
              <a:buNone/>
              <a:defRPr sz="1000"/>
            </a:pPr>
            <a:r>
              <a:t>Diapositive 36 : </a:t>
            </a:r>
            <a:r>
              <a:rPr u="sng">
                <a:solidFill>
                  <a:srgbClr val="0563C1"/>
                </a:solidFill>
                <a:uFill>
                  <a:solidFill>
                    <a:srgbClr val="0563C1"/>
                  </a:solidFill>
                </a:uFill>
              </a:rPr>
              <a:t>https://pixnio.com/fauna-animals/fishes/water-predator-underwater-sea-ocean-shark-fish-wildlife</a:t>
            </a:r>
          </a:p>
          <a:p>
            <a:pPr marL="0" indent="0">
              <a:lnSpc>
                <a:spcPct val="120000"/>
              </a:lnSpc>
              <a:buSzTx/>
              <a:buFontTx/>
              <a:buNone/>
              <a:defRPr sz="1000"/>
            </a:pPr>
            <a:r>
              <a:t>Diapositive 37 : </a:t>
            </a:r>
            <a:r>
              <a:rPr u="sng">
                <a:solidFill>
                  <a:srgbClr val="0563C1"/>
                </a:solidFill>
                <a:uFill>
                  <a:solidFill>
                    <a:srgbClr val="0563C1"/>
                  </a:solidFill>
                </a:uFill>
              </a:rPr>
              <a:t>https://fr.wikipedia.org/wiki/Chat#/media/Fichier:Catpupil03042006.jpg</a:t>
            </a:r>
          </a:p>
          <a:p>
            <a:pPr marL="0" indent="0">
              <a:lnSpc>
                <a:spcPct val="120000"/>
              </a:lnSpc>
              <a:buSzTx/>
              <a:buFontTx/>
              <a:buNone/>
              <a:defRPr sz="1000"/>
            </a:pPr>
            <a:r>
              <a:t>Diapositive 38 : </a:t>
            </a:r>
            <a:r>
              <a:rPr u="sng">
                <a:solidFill>
                  <a:srgbClr val="0563C1"/>
                </a:solidFill>
                <a:uFill>
                  <a:solidFill>
                    <a:srgbClr val="0563C1"/>
                  </a:solidFill>
                </a:uFill>
              </a:rPr>
              <a:t>https://fr.wikipedia.org/wiki/Droit#/media/Fichier:JMR-Memphis1.jpg</a:t>
            </a:r>
          </a:p>
          <a:p>
            <a:pPr marL="0" indent="0">
              <a:lnSpc>
                <a:spcPct val="120000"/>
              </a:lnSpc>
              <a:buSzTx/>
              <a:buFontTx/>
              <a:buNone/>
              <a:defRPr sz="1000"/>
            </a:pPr>
            <a:r>
              <a:t>Diapositive 39 : </a:t>
            </a:r>
            <a:r>
              <a:rPr u="sng">
                <a:solidFill>
                  <a:srgbClr val="0563C1"/>
                </a:solidFill>
                <a:uFill>
                  <a:solidFill>
                    <a:srgbClr val="0563C1"/>
                  </a:solidFill>
                </a:uFill>
                <a:hlinkClick r:id="rId3"/>
              </a:rPr>
              <a:t>https://en.wikipedia.org/wiki/Law#/media/File:Statua_Iustitiae.jpg</a:t>
            </a:r>
          </a:p>
          <a:p>
            <a:pPr marL="0" indent="0">
              <a:lnSpc>
                <a:spcPct val="110000"/>
              </a:lnSpc>
              <a:buSzTx/>
              <a:buFontTx/>
              <a:buNone/>
              <a:defRPr sz="1000"/>
            </a:pPr>
            <a:r>
              <a:t>Diapositive 40 : </a:t>
            </a:r>
            <a:r>
              <a:rPr u="sng">
                <a:solidFill>
                  <a:srgbClr val="0563C1"/>
                </a:solidFill>
                <a:uFill>
                  <a:solidFill>
                    <a:srgbClr val="0563C1"/>
                  </a:solidFill>
                </a:uFill>
              </a:rPr>
              <a:t>https://commons.wikimedia.org/wiki/File:Declaration_of_the_Rights_of_Man_and_of_the_Citizen_in_1789.jpg</a:t>
            </a:r>
          </a:p>
          <a:p>
            <a:pPr marL="0" indent="0">
              <a:lnSpc>
                <a:spcPct val="120000"/>
              </a:lnSpc>
              <a:buSzTx/>
              <a:buFontTx/>
              <a:buNone/>
              <a:defRPr sz="1000"/>
            </a:pPr>
            <a:r>
              <a:t>Diapositive 41 : </a:t>
            </a:r>
            <a:r>
              <a:rPr u="sng">
                <a:solidFill>
                  <a:srgbClr val="0563C1"/>
                </a:solidFill>
                <a:uFill>
                  <a:solidFill>
                    <a:srgbClr val="0563C1"/>
                  </a:solidFill>
                </a:uFill>
              </a:rPr>
              <a:t>https://fr.wikipedia.org/wiki/Antisp%C3%A9cisme#/media/Fichier:Protest_against_hunting_wild_animals_-_panoramio.jpg</a:t>
            </a:r>
          </a:p>
        </p:txBody>
      </p:sp>
      <p:sp>
        <p:nvSpPr>
          <p:cNvPr id="390" name="Médiagraphie"/>
          <p:cNvSpPr txBox="1">
            <a:spLocks noGrp="1"/>
          </p:cNvSpPr>
          <p:nvPr>
            <p:ph type="title" idx="4294967295"/>
          </p:nvPr>
        </p:nvSpPr>
        <p:spPr>
          <a:xfrm>
            <a:off x="512227" y="292371"/>
            <a:ext cx="2769765" cy="660808"/>
          </a:xfrm>
          <a:prstGeom prst="rect">
            <a:avLst/>
          </a:prstGeom>
        </p:spPr>
        <p:txBody>
          <a:bodyPr/>
          <a:lstStyle>
            <a:lvl1pPr defTabSz="457200">
              <a:defRPr sz="3500" baseline="29885">
                <a:latin typeface="Volkhov Regular"/>
                <a:ea typeface="Volkhov Regular"/>
                <a:cs typeface="Volkhov Regular"/>
                <a:sym typeface="Volkhov Regular"/>
              </a:defRPr>
            </a:lvl1pPr>
          </a:lstStyle>
          <a:p>
            <a:r>
              <a:t>Médiagraphie</a:t>
            </a:r>
          </a:p>
        </p:txBody>
      </p:sp>
      <p:sp>
        <p:nvSpPr>
          <p:cNvPr id="391" name="Rectangle 14"/>
          <p:cNvSpPr/>
          <p:nvPr/>
        </p:nvSpPr>
        <p:spPr>
          <a:xfrm>
            <a:off x="599556" y="840351"/>
            <a:ext cx="1980581" cy="28318"/>
          </a:xfrm>
          <a:prstGeom prst="rect">
            <a:avLst/>
          </a:prstGeom>
          <a:solidFill>
            <a:srgbClr val="FFCD00"/>
          </a:solidFill>
          <a:ln w="12700">
            <a:miter lim="400000"/>
          </a:ln>
        </p:spPr>
        <p:txBody>
          <a:bodyPr lIns="45719" rIns="45719" anchor="ctr"/>
          <a:lstStyle/>
          <a:p>
            <a:pPr>
              <a:defRPr>
                <a:latin typeface="Roboto Light"/>
                <a:ea typeface="Roboto Light"/>
                <a:cs typeface="Roboto Light"/>
                <a:sym typeface="Roboto Light"/>
              </a:defRPr>
            </a:pPr>
            <a:endParaRPr/>
          </a:p>
        </p:txBody>
      </p:sp>
      <p:sp>
        <p:nvSpPr>
          <p:cNvPr id="392" name="Sous-titre 2"/>
          <p:cNvSpPr txBox="1"/>
          <p:nvPr/>
        </p:nvSpPr>
        <p:spPr>
          <a:xfrm>
            <a:off x="516953" y="1004631"/>
            <a:ext cx="5137285" cy="3349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676655">
              <a:lnSpc>
                <a:spcPct val="130000"/>
              </a:lnSpc>
              <a:spcBef>
                <a:spcPts val="700"/>
              </a:spcBef>
              <a:defRPr sz="1184">
                <a:latin typeface="Roboto Light"/>
                <a:ea typeface="Roboto Light"/>
                <a:cs typeface="Roboto Light"/>
                <a:sym typeface="Roboto Light"/>
              </a:defRPr>
            </a:lvl1pPr>
          </a:lstStyle>
          <a:p>
            <a:r>
              <a:t>Toutes les images sont tirées du domaine public. On pourra les consulter ici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Picture 6" descr="Picture 6"/>
          <p:cNvPicPr>
            <a:picLocks noChangeAspect="1"/>
          </p:cNvPicPr>
          <p:nvPr/>
        </p:nvPicPr>
        <p:blipFill>
          <a:blip r:embed="rId3"/>
          <a:srcRect l="26075" r="38836"/>
          <a:stretch>
            <a:fillRect/>
          </a:stretch>
        </p:blipFill>
        <p:spPr>
          <a:xfrm>
            <a:off x="9452753" y="0"/>
            <a:ext cx="2789954" cy="6857931"/>
          </a:xfrm>
          <a:prstGeom prst="rect">
            <a:avLst/>
          </a:prstGeom>
          <a:ln w="12700">
            <a:miter lim="400000"/>
          </a:ln>
        </p:spPr>
      </p:pic>
      <p:pic>
        <p:nvPicPr>
          <p:cNvPr id="135" name="Picture 4" descr="Picture 4"/>
          <p:cNvPicPr>
            <a:picLocks noChangeAspect="1"/>
          </p:cNvPicPr>
          <p:nvPr/>
        </p:nvPicPr>
        <p:blipFill>
          <a:blip r:embed="rId4"/>
          <a:srcRect l="22638" r="40220" b="9327"/>
          <a:stretch>
            <a:fillRect/>
          </a:stretch>
        </p:blipFill>
        <p:spPr>
          <a:xfrm flipH="1">
            <a:off x="-63179" y="-25599"/>
            <a:ext cx="2830155" cy="6909256"/>
          </a:xfrm>
          <a:prstGeom prst="rect">
            <a:avLst/>
          </a:prstGeom>
          <a:ln w="12700">
            <a:miter lim="400000"/>
          </a:ln>
        </p:spPr>
      </p:pic>
      <p:sp>
        <p:nvSpPr>
          <p:cNvPr id="136" name="Rectangle 14"/>
          <p:cNvSpPr/>
          <p:nvPr/>
        </p:nvSpPr>
        <p:spPr>
          <a:xfrm>
            <a:off x="3259649" y="2085454"/>
            <a:ext cx="4448753" cy="38863"/>
          </a:xfrm>
          <a:prstGeom prst="rect">
            <a:avLst/>
          </a:prstGeom>
          <a:solidFill>
            <a:srgbClr val="FFCD00"/>
          </a:solidFill>
          <a:ln w="57150">
            <a:solidFill>
              <a:srgbClr val="FFCD00"/>
            </a:solidFill>
            <a:miter/>
          </a:ln>
        </p:spPr>
        <p:txBody>
          <a:bodyPr lIns="45719" rIns="45719" anchor="ctr"/>
          <a:lstStyle/>
          <a:p>
            <a:pPr>
              <a:defRPr>
                <a:solidFill>
                  <a:srgbClr val="FFFFFF"/>
                </a:solidFill>
                <a:latin typeface="Roboto Light"/>
                <a:ea typeface="Roboto Light"/>
                <a:cs typeface="Roboto Light"/>
                <a:sym typeface="Roboto Light"/>
              </a:defRPr>
            </a:pPr>
            <a:endParaRPr/>
          </a:p>
        </p:txBody>
      </p:sp>
      <p:sp>
        <p:nvSpPr>
          <p:cNvPr id="137" name="Titre 1"/>
          <p:cNvSpPr txBox="1"/>
          <p:nvPr/>
        </p:nvSpPr>
        <p:spPr>
          <a:xfrm>
            <a:off x="3142242" y="87530"/>
            <a:ext cx="4683568" cy="2039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713231">
              <a:lnSpc>
                <a:spcPct val="80000"/>
              </a:lnSpc>
              <a:defRPr sz="4055">
                <a:latin typeface="Volkhov Bold"/>
                <a:ea typeface="Volkhov Bold"/>
                <a:cs typeface="Volkhov Bold"/>
                <a:sym typeface="Volkhov Bold"/>
              </a:defRPr>
            </a:pPr>
            <a:r>
              <a:rPr sz="3821">
                <a:latin typeface="Volkhov Regular"/>
                <a:ea typeface="Volkhov Regular"/>
                <a:cs typeface="Volkhov Regular"/>
                <a:sym typeface="Volkhov Regular"/>
              </a:rPr>
              <a:t>Origine du terme</a:t>
            </a:r>
            <a:br>
              <a:rPr sz="3821">
                <a:latin typeface="Volkhov Regular"/>
                <a:ea typeface="Volkhov Regular"/>
                <a:cs typeface="Volkhov Regular"/>
                <a:sym typeface="Volkhov Regular"/>
              </a:rPr>
            </a:br>
            <a:r>
              <a:rPr sz="7643"/>
              <a:t>spécisme</a:t>
            </a:r>
            <a:r>
              <a:t>  </a:t>
            </a:r>
          </a:p>
        </p:txBody>
      </p:sp>
      <p:sp>
        <p:nvSpPr>
          <p:cNvPr id="138" name="Espace réservé du texte 3"/>
          <p:cNvSpPr txBox="1"/>
          <p:nvPr/>
        </p:nvSpPr>
        <p:spPr>
          <a:xfrm>
            <a:off x="3138903" y="2245050"/>
            <a:ext cx="6289571" cy="4599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marL="317500" indent="-317500">
              <a:lnSpc>
                <a:spcPct val="110000"/>
              </a:lnSpc>
              <a:spcBef>
                <a:spcPts val="1000"/>
              </a:spcBef>
              <a:buClr>
                <a:srgbClr val="FFCD00"/>
              </a:buClr>
              <a:buSzPct val="175000"/>
              <a:buFont typeface="Roboto"/>
              <a:buChar char="•"/>
              <a:defRPr sz="2600">
                <a:latin typeface="Roboto Light"/>
                <a:ea typeface="Roboto Light"/>
                <a:cs typeface="Roboto Light"/>
                <a:sym typeface="Roboto Light"/>
              </a:defRPr>
            </a:pPr>
            <a:r>
              <a:t>Le néologisme « spécisme » a été proposé au début des années 1970 </a:t>
            </a:r>
            <a:br/>
            <a:r>
              <a:t>par le psychologue Richard Ryder. </a:t>
            </a:r>
          </a:p>
          <a:p>
            <a:pPr marL="317500" indent="-317500">
              <a:lnSpc>
                <a:spcPct val="110000"/>
              </a:lnSpc>
              <a:spcBef>
                <a:spcPts val="1000"/>
              </a:spcBef>
              <a:buClr>
                <a:srgbClr val="FFCD00"/>
              </a:buClr>
              <a:buSzPct val="175000"/>
              <a:buFont typeface="Roboto"/>
              <a:buChar char="•"/>
              <a:defRPr sz="2600">
                <a:latin typeface="Roboto Light"/>
                <a:ea typeface="Roboto Light"/>
                <a:cs typeface="Roboto Light"/>
                <a:sym typeface="Roboto Light"/>
              </a:defRPr>
            </a:pPr>
            <a:r>
              <a:t>Il a ensuite été repris par Peter Singer, dans son fameux livre La libération animale, paru en 1975.</a:t>
            </a:r>
          </a:p>
          <a:p>
            <a:pPr marL="317500" indent="-317500">
              <a:lnSpc>
                <a:spcPct val="110000"/>
              </a:lnSpc>
              <a:spcBef>
                <a:spcPts val="1000"/>
              </a:spcBef>
              <a:buClr>
                <a:srgbClr val="FFCD00"/>
              </a:buClr>
              <a:buSzPct val="175000"/>
              <a:buFont typeface="Roboto"/>
              <a:buChar char="•"/>
              <a:defRPr sz="2600">
                <a:latin typeface="Roboto Light"/>
                <a:ea typeface="Roboto Light"/>
                <a:cs typeface="Roboto Light"/>
                <a:sym typeface="Roboto Light"/>
              </a:defRPr>
            </a:pPr>
            <a:r>
              <a:t>Le spécisme trouve ses racines dans l’histoire des idées occidentale et va </a:t>
            </a:r>
            <a:br/>
            <a:r>
              <a:t>de pair avec l’anthropocentrisme. </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Picture 2" descr="Picture 2"/>
          <p:cNvPicPr>
            <a:picLocks noChangeAspect="1"/>
          </p:cNvPicPr>
          <p:nvPr/>
        </p:nvPicPr>
        <p:blipFill>
          <a:blip r:embed="rId3"/>
          <a:srcRect l="5902" r="4550"/>
          <a:stretch>
            <a:fillRect/>
          </a:stretch>
        </p:blipFill>
        <p:spPr>
          <a:xfrm>
            <a:off x="0" y="1504453"/>
            <a:ext cx="6165861" cy="5353547"/>
          </a:xfrm>
          <a:prstGeom prst="rect">
            <a:avLst/>
          </a:prstGeom>
          <a:ln w="12700">
            <a:miter lim="400000"/>
          </a:ln>
        </p:spPr>
      </p:pic>
      <p:sp>
        <p:nvSpPr>
          <p:cNvPr id="143" name="Rectangle 31"/>
          <p:cNvSpPr/>
          <p:nvPr/>
        </p:nvSpPr>
        <p:spPr>
          <a:xfrm>
            <a:off x="0" y="1504453"/>
            <a:ext cx="12192000" cy="66770"/>
          </a:xfrm>
          <a:prstGeom prst="rect">
            <a:avLst/>
          </a:prstGeom>
          <a:solidFill>
            <a:srgbClr val="FFCD00"/>
          </a:solidFill>
          <a:ln w="57150">
            <a:no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144" name="Depuis les présocratiques,  les philosophes occidentaux placent les êtres humains  quelque part entre les dieux  et les animaux.…"/>
          <p:cNvSpPr txBox="1"/>
          <p:nvPr/>
        </p:nvSpPr>
        <p:spPr>
          <a:xfrm>
            <a:off x="6287197" y="1894933"/>
            <a:ext cx="5687711" cy="4925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344931" indent="-344931" defTabSz="886968">
              <a:lnSpc>
                <a:spcPct val="120000"/>
              </a:lnSpc>
              <a:spcBef>
                <a:spcPts val="1400"/>
              </a:spcBef>
              <a:buClr>
                <a:srgbClr val="FFCD00"/>
              </a:buClr>
              <a:buSzPct val="150000"/>
              <a:buFont typeface="Roboto"/>
              <a:buChar char="•"/>
              <a:defRPr sz="2716">
                <a:solidFill>
                  <a:srgbClr val="FFFFFF"/>
                </a:solidFill>
                <a:latin typeface="Roboto Light"/>
                <a:ea typeface="Roboto Light"/>
                <a:cs typeface="Roboto Light"/>
                <a:sym typeface="Roboto Light"/>
              </a:defRPr>
            </a:pPr>
            <a:r>
              <a:t>Depuis les présocratiques, </a:t>
            </a:r>
            <a:br/>
            <a:r>
              <a:t>les philosophes occidentaux placent les êtres humains </a:t>
            </a:r>
            <a:br/>
            <a:r>
              <a:t>quelque part entre les dieux </a:t>
            </a:r>
            <a:br/>
            <a:r>
              <a:t>et les animaux. </a:t>
            </a:r>
          </a:p>
          <a:p>
            <a:pPr marL="344931" indent="-344931" defTabSz="886968">
              <a:lnSpc>
                <a:spcPct val="120000"/>
              </a:lnSpc>
              <a:spcBef>
                <a:spcPts val="1400"/>
              </a:spcBef>
              <a:buClr>
                <a:srgbClr val="FFCD00"/>
              </a:buClr>
              <a:buSzPct val="150000"/>
              <a:buFont typeface="Roboto"/>
              <a:buChar char="•"/>
              <a:defRPr sz="2716">
                <a:solidFill>
                  <a:srgbClr val="FFFFFF"/>
                </a:solidFill>
                <a:latin typeface="Roboto Light"/>
                <a:ea typeface="Roboto Light"/>
                <a:cs typeface="Roboto Light"/>
                <a:sym typeface="Roboto Light"/>
              </a:defRPr>
            </a:pPr>
            <a:r>
              <a:t>Cette position autoriserait les membres de l’humanité à dominer tout le reste de la création et à se comporter en maîtres de la nature. </a:t>
            </a:r>
          </a:p>
        </p:txBody>
      </p:sp>
      <p:sp>
        <p:nvSpPr>
          <p:cNvPr id="145" name="Origine de l’anthropocentrisme"/>
          <p:cNvSpPr txBox="1"/>
          <p:nvPr/>
        </p:nvSpPr>
        <p:spPr>
          <a:xfrm>
            <a:off x="268051" y="414246"/>
            <a:ext cx="12049066" cy="13630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6000" spc="-42">
                <a:solidFill>
                  <a:srgbClr val="FFFFFF"/>
                </a:solidFill>
                <a:latin typeface="Volkhov Regular"/>
                <a:ea typeface="Volkhov Regular"/>
                <a:cs typeface="Volkhov Regular"/>
                <a:sym typeface="Volkhov Regular"/>
              </a:defRPr>
            </a:lvl1pPr>
          </a:lstStyle>
          <a:p>
            <a:r>
              <a:t>Origine de l’anthropocentrisme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Picture 2" descr="Picture 2"/>
          <p:cNvPicPr>
            <a:picLocks noChangeAspect="1"/>
          </p:cNvPicPr>
          <p:nvPr/>
        </p:nvPicPr>
        <p:blipFill>
          <a:blip r:embed="rId3"/>
          <a:srcRect l="7429" t="20605" r="22218" b="5707"/>
          <a:stretch>
            <a:fillRect/>
          </a:stretch>
        </p:blipFill>
        <p:spPr>
          <a:xfrm>
            <a:off x="-113306" y="-23666"/>
            <a:ext cx="4944610" cy="6905332"/>
          </a:xfrm>
          <a:prstGeom prst="rect">
            <a:avLst/>
          </a:prstGeom>
          <a:ln w="12700">
            <a:miter lim="400000"/>
          </a:ln>
        </p:spPr>
      </p:pic>
      <p:sp>
        <p:nvSpPr>
          <p:cNvPr id="150" name="Titre 1"/>
          <p:cNvSpPr txBox="1"/>
          <p:nvPr/>
        </p:nvSpPr>
        <p:spPr>
          <a:xfrm>
            <a:off x="5156899" y="20612"/>
            <a:ext cx="6605094" cy="2372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841247">
              <a:defRPr sz="5152">
                <a:solidFill>
                  <a:srgbClr val="FFFFFF"/>
                </a:solidFill>
                <a:latin typeface="Volkhov Regular"/>
                <a:ea typeface="Volkhov Regular"/>
                <a:cs typeface="Volkhov Regular"/>
                <a:sym typeface="Volkhov Regular"/>
              </a:defRPr>
            </a:lvl1pPr>
          </a:lstStyle>
          <a:p>
            <a:r>
              <a:t>Justifications de l’anthropocentrisme </a:t>
            </a:r>
          </a:p>
        </p:txBody>
      </p:sp>
      <p:sp>
        <p:nvSpPr>
          <p:cNvPr id="151" name="Espace réservé du contenu 2"/>
          <p:cNvSpPr txBox="1"/>
          <p:nvPr/>
        </p:nvSpPr>
        <p:spPr>
          <a:xfrm>
            <a:off x="5156899" y="2480395"/>
            <a:ext cx="6864472" cy="4036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303784" indent="-303784" defTabSz="841247">
              <a:lnSpc>
                <a:spcPct val="120000"/>
              </a:lnSpc>
              <a:spcBef>
                <a:spcPts val="1300"/>
              </a:spcBef>
              <a:buClr>
                <a:srgbClr val="FFCD00"/>
              </a:buClr>
              <a:buSzPct val="150000"/>
              <a:buFont typeface="Roboto"/>
              <a:buChar char="•"/>
              <a:defRPr sz="2300">
                <a:solidFill>
                  <a:srgbClr val="FFFFFF"/>
                </a:solidFill>
                <a:latin typeface="Roboto Light"/>
                <a:ea typeface="Roboto Light"/>
                <a:cs typeface="Roboto Light"/>
                <a:sym typeface="Roboto Light"/>
              </a:defRPr>
            </a:pPr>
            <a:r>
              <a:rPr dirty="0" err="1"/>
              <a:t>Depuis</a:t>
            </a:r>
            <a:r>
              <a:rPr dirty="0"/>
              <a:t> </a:t>
            </a:r>
            <a:r>
              <a:rPr dirty="0" err="1"/>
              <a:t>Aristote</a:t>
            </a:r>
            <a:r>
              <a:rPr dirty="0"/>
              <a:t> </a:t>
            </a:r>
            <a:r>
              <a:rPr dirty="0" err="1"/>
              <a:t>jusqu’à</a:t>
            </a:r>
            <a:r>
              <a:rPr dirty="0"/>
              <a:t> Kant, </a:t>
            </a:r>
            <a:r>
              <a:rPr dirty="0" err="1"/>
              <a:t>en</a:t>
            </a:r>
            <a:r>
              <a:rPr dirty="0"/>
              <a:t> passant par </a:t>
            </a:r>
            <a:br>
              <a:rPr lang="fr-CA" dirty="0"/>
            </a:br>
            <a:r>
              <a:rPr dirty="0"/>
              <a:t>les </a:t>
            </a:r>
            <a:r>
              <a:rPr dirty="0" err="1"/>
              <a:t>stoïciens</a:t>
            </a:r>
            <a:r>
              <a:rPr dirty="0"/>
              <a:t>, saint Augustin, saint</a:t>
            </a:r>
            <a:r>
              <a:rPr lang="fr-CA" dirty="0"/>
              <a:t> </a:t>
            </a:r>
            <a:r>
              <a:rPr dirty="0"/>
              <a:t>Thomas </a:t>
            </a:r>
            <a:r>
              <a:rPr dirty="0" err="1"/>
              <a:t>d’Aquin</a:t>
            </a:r>
            <a:br>
              <a:rPr lang="fr-CA" dirty="0"/>
            </a:br>
            <a:r>
              <a:rPr dirty="0"/>
              <a:t>et Descartes, on </a:t>
            </a:r>
            <a:r>
              <a:rPr dirty="0" err="1"/>
              <a:t>invoque</a:t>
            </a:r>
            <a:r>
              <a:rPr dirty="0"/>
              <a:t> bien des raisons pour justifier </a:t>
            </a:r>
            <a:r>
              <a:rPr dirty="0" err="1"/>
              <a:t>cette</a:t>
            </a:r>
            <a:r>
              <a:rPr dirty="0"/>
              <a:t> </a:t>
            </a:r>
            <a:r>
              <a:rPr dirty="0" err="1"/>
              <a:t>supériorité</a:t>
            </a:r>
            <a:r>
              <a:rPr dirty="0"/>
              <a:t> des </a:t>
            </a:r>
            <a:r>
              <a:rPr dirty="0" err="1"/>
              <a:t>êtres</a:t>
            </a:r>
            <a:r>
              <a:rPr dirty="0"/>
              <a:t> </a:t>
            </a:r>
            <a:r>
              <a:rPr dirty="0" err="1"/>
              <a:t>humains</a:t>
            </a:r>
            <a:r>
              <a:rPr dirty="0"/>
              <a:t> </a:t>
            </a:r>
            <a:br>
              <a:rPr dirty="0"/>
            </a:br>
            <a:r>
              <a:rPr dirty="0"/>
              <a:t>sur les </a:t>
            </a:r>
            <a:r>
              <a:rPr dirty="0" err="1"/>
              <a:t>animaux</a:t>
            </a:r>
            <a:r>
              <a:rPr dirty="0"/>
              <a:t>. </a:t>
            </a:r>
          </a:p>
          <a:p>
            <a:pPr marL="303784" indent="-303784" defTabSz="841247">
              <a:lnSpc>
                <a:spcPct val="120000"/>
              </a:lnSpc>
              <a:spcBef>
                <a:spcPts val="1300"/>
              </a:spcBef>
              <a:buClr>
                <a:srgbClr val="FFCD00"/>
              </a:buClr>
              <a:buSzPct val="150000"/>
              <a:buFont typeface="Roboto"/>
              <a:buChar char="•"/>
              <a:defRPr sz="2300">
                <a:solidFill>
                  <a:srgbClr val="FFFFFF"/>
                </a:solidFill>
                <a:latin typeface="Roboto Light"/>
                <a:ea typeface="Roboto Light"/>
                <a:cs typeface="Roboto Light"/>
                <a:sym typeface="Roboto Light"/>
              </a:defRPr>
            </a:pPr>
            <a:r>
              <a:rPr dirty="0"/>
              <a:t>Les </a:t>
            </a:r>
            <a:r>
              <a:rPr dirty="0" err="1"/>
              <a:t>humains</a:t>
            </a:r>
            <a:r>
              <a:rPr dirty="0"/>
              <a:t> </a:t>
            </a:r>
            <a:r>
              <a:rPr dirty="0" err="1"/>
              <a:t>sont</a:t>
            </a:r>
            <a:r>
              <a:rPr dirty="0"/>
              <a:t>, par </a:t>
            </a:r>
            <a:r>
              <a:rPr dirty="0" err="1"/>
              <a:t>exemple</a:t>
            </a:r>
            <a:r>
              <a:rPr dirty="0"/>
              <a:t>, </a:t>
            </a:r>
            <a:r>
              <a:rPr dirty="0" err="1"/>
              <a:t>rationnels</a:t>
            </a:r>
            <a:r>
              <a:rPr dirty="0"/>
              <a:t>, </a:t>
            </a:r>
            <a:r>
              <a:rPr dirty="0" err="1"/>
              <a:t>doués</a:t>
            </a:r>
            <a:r>
              <a:rPr dirty="0"/>
              <a:t> de </a:t>
            </a:r>
            <a:r>
              <a:rPr dirty="0" err="1"/>
              <a:t>langage</a:t>
            </a:r>
            <a:r>
              <a:rPr dirty="0"/>
              <a:t>, </a:t>
            </a:r>
            <a:r>
              <a:rPr dirty="0" err="1"/>
              <a:t>conscients</a:t>
            </a:r>
            <a:r>
              <a:rPr dirty="0"/>
              <a:t> </a:t>
            </a:r>
            <a:r>
              <a:rPr dirty="0" err="1"/>
              <a:t>d’eux-mêmes</a:t>
            </a:r>
            <a:r>
              <a:rPr dirty="0"/>
              <a:t>, </a:t>
            </a:r>
            <a:r>
              <a:rPr dirty="0" err="1"/>
              <a:t>autonomes</a:t>
            </a:r>
            <a:r>
              <a:rPr dirty="0"/>
              <a:t> </a:t>
            </a:r>
            <a:r>
              <a:rPr dirty="0" err="1"/>
              <a:t>ou</a:t>
            </a:r>
            <a:r>
              <a:rPr dirty="0"/>
              <a:t> </a:t>
            </a:r>
            <a:r>
              <a:rPr dirty="0" err="1"/>
              <a:t>capables</a:t>
            </a:r>
            <a:r>
              <a:rPr dirty="0"/>
              <a:t> de se plier </a:t>
            </a:r>
            <a:r>
              <a:rPr dirty="0" err="1"/>
              <a:t>à</a:t>
            </a:r>
            <a:r>
              <a:rPr dirty="0"/>
              <a:t> des </a:t>
            </a:r>
            <a:r>
              <a:rPr dirty="0" err="1"/>
              <a:t>normes</a:t>
            </a:r>
            <a:r>
              <a:rPr dirty="0"/>
              <a:t> </a:t>
            </a:r>
            <a:r>
              <a:rPr dirty="0" err="1"/>
              <a:t>morales</a:t>
            </a:r>
            <a:r>
              <a:rPr dirty="0"/>
              <a:t> et </a:t>
            </a:r>
            <a:r>
              <a:rPr dirty="0" err="1"/>
              <a:t>pouvant</a:t>
            </a:r>
            <a:r>
              <a:rPr dirty="0"/>
              <a:t> </a:t>
            </a:r>
            <a:r>
              <a:rPr dirty="0" err="1"/>
              <a:t>être</a:t>
            </a:r>
            <a:r>
              <a:rPr dirty="0"/>
              <a:t> </a:t>
            </a:r>
            <a:r>
              <a:rPr dirty="0" err="1"/>
              <a:t>tenus</a:t>
            </a:r>
            <a:r>
              <a:rPr dirty="0"/>
              <a:t> </a:t>
            </a:r>
            <a:r>
              <a:rPr dirty="0" err="1"/>
              <a:t>responsables</a:t>
            </a:r>
            <a:r>
              <a:rPr dirty="0"/>
              <a:t> de </a:t>
            </a:r>
            <a:r>
              <a:rPr dirty="0" err="1"/>
              <a:t>leurs</a:t>
            </a:r>
            <a:r>
              <a:rPr dirty="0"/>
              <a:t> </a:t>
            </a:r>
            <a:r>
              <a:rPr dirty="0" err="1"/>
              <a:t>actes</a:t>
            </a:r>
            <a:r>
              <a:rPr dirty="0"/>
              <a:t>. </a:t>
            </a:r>
          </a:p>
        </p:txBody>
      </p:sp>
      <p:sp>
        <p:nvSpPr>
          <p:cNvPr id="152" name="Rectangle 31"/>
          <p:cNvSpPr/>
          <p:nvPr/>
        </p:nvSpPr>
        <p:spPr>
          <a:xfrm>
            <a:off x="5251338" y="2225024"/>
            <a:ext cx="6415087" cy="8740"/>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Picture 2" descr="Picture 2"/>
          <p:cNvPicPr>
            <a:picLocks noChangeAspect="1"/>
          </p:cNvPicPr>
          <p:nvPr/>
        </p:nvPicPr>
        <p:blipFill>
          <a:blip r:embed="rId3">
            <a:alphaModFix amt="66468"/>
          </a:blip>
          <a:srcRect b="39428"/>
          <a:stretch>
            <a:fillRect/>
          </a:stretch>
        </p:blipFill>
        <p:spPr>
          <a:xfrm>
            <a:off x="12853" y="2066192"/>
            <a:ext cx="12192001" cy="4791808"/>
          </a:xfrm>
          <a:prstGeom prst="rect">
            <a:avLst/>
          </a:prstGeom>
          <a:ln w="12700">
            <a:miter lim="400000"/>
          </a:ln>
        </p:spPr>
      </p:pic>
      <p:sp>
        <p:nvSpPr>
          <p:cNvPr id="158" name="Au 3e siècle, Porphyre ironisait en effet sur la grande naïveté qui entre dans le fait de croire que les animaux n’existent que pour nous servir.…"/>
          <p:cNvSpPr txBox="1"/>
          <p:nvPr/>
        </p:nvSpPr>
        <p:spPr>
          <a:xfrm>
            <a:off x="406440" y="4112800"/>
            <a:ext cx="11379120" cy="26436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457200" indent="-457200">
              <a:lnSpc>
                <a:spcPct val="120000"/>
              </a:lnSpc>
              <a:spcBef>
                <a:spcPts val="1500"/>
              </a:spcBef>
              <a:buClr>
                <a:srgbClr val="FFCD00"/>
              </a:buClr>
              <a:buSzPct val="150000"/>
              <a:buFont typeface="Roboto"/>
              <a:buChar char="•"/>
              <a:defRPr sz="2800">
                <a:solidFill>
                  <a:srgbClr val="FFFFFF"/>
                </a:solidFill>
                <a:latin typeface="Roboto Light"/>
                <a:ea typeface="Roboto Light"/>
                <a:cs typeface="Roboto Light"/>
                <a:sym typeface="Roboto Light"/>
              </a:defRPr>
            </a:pPr>
            <a:r>
              <a:t>Au 3e siècle, Porphyre ironisait en effet sur la grande naïveté qui entre dans le fait de croire que les animaux n’existent que pour nous servir.</a:t>
            </a:r>
          </a:p>
          <a:p>
            <a:pPr marL="457200" indent="-457200">
              <a:lnSpc>
                <a:spcPct val="120000"/>
              </a:lnSpc>
              <a:spcBef>
                <a:spcPts val="1500"/>
              </a:spcBef>
              <a:buClr>
                <a:srgbClr val="FFCD00"/>
              </a:buClr>
              <a:buSzPct val="150000"/>
              <a:buFont typeface="Roboto"/>
              <a:buChar char="•"/>
              <a:defRPr sz="2800">
                <a:solidFill>
                  <a:srgbClr val="FFFFFF"/>
                </a:solidFill>
                <a:latin typeface="Roboto Light"/>
                <a:ea typeface="Roboto Light"/>
                <a:cs typeface="Roboto Light"/>
                <a:sym typeface="Roboto Light"/>
              </a:defRPr>
            </a:pPr>
            <a:r>
              <a:t>Au 18e siècle, Voltaire raillait à son tour ce sentiment de supériorité que nous nous démenons en vain à rationnaliser.</a:t>
            </a:r>
          </a:p>
        </p:txBody>
      </p:sp>
      <p:sp>
        <p:nvSpPr>
          <p:cNvPr id="159" name="Origine de la critique du spécisme et de l’anthropocentrisme"/>
          <p:cNvSpPr txBox="1"/>
          <p:nvPr/>
        </p:nvSpPr>
        <p:spPr>
          <a:xfrm>
            <a:off x="545880" y="92293"/>
            <a:ext cx="11100240" cy="26436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defRPr sz="5100" spc="-35">
                <a:solidFill>
                  <a:srgbClr val="FFFFFF"/>
                </a:solidFill>
                <a:latin typeface="Volkhov Regular"/>
                <a:ea typeface="Volkhov Regular"/>
                <a:cs typeface="Volkhov Regular"/>
                <a:sym typeface="Volkhov Regular"/>
              </a:defRPr>
            </a:pPr>
            <a:r>
              <a:t>Origine de la critique du spécisme et de l’anthropocentrisme</a:t>
            </a:r>
            <a:br/>
            <a:endParaRPr/>
          </a:p>
        </p:txBody>
      </p:sp>
      <p:pic>
        <p:nvPicPr>
          <p:cNvPr id="2" name="Image 1">
            <a:extLst>
              <a:ext uri="{FF2B5EF4-FFF2-40B4-BE49-F238E27FC236}">
                <a16:creationId xmlns:a16="http://schemas.microsoft.com/office/drawing/2014/main" id="{37C6FA2A-D55D-2E4F-B659-8EC8411CF052}"/>
              </a:ext>
            </a:extLst>
          </p:cNvPr>
          <p:cNvPicPr>
            <a:picLocks noChangeAspect="1"/>
          </p:cNvPicPr>
          <p:nvPr/>
        </p:nvPicPr>
        <p:blipFill>
          <a:blip r:embed="rId4"/>
          <a:stretch>
            <a:fillRect/>
          </a:stretch>
        </p:blipFill>
        <p:spPr>
          <a:xfrm>
            <a:off x="0" y="2021834"/>
            <a:ext cx="12192000" cy="88715"/>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63" name="Picture 2" descr="Picture 2"/>
          <p:cNvPicPr>
            <a:picLocks noChangeAspect="1"/>
          </p:cNvPicPr>
          <p:nvPr/>
        </p:nvPicPr>
        <p:blipFill>
          <a:blip r:embed="rId3"/>
          <a:srcRect t="4543" r="17294"/>
          <a:stretch>
            <a:fillRect/>
          </a:stretch>
        </p:blipFill>
        <p:spPr>
          <a:xfrm>
            <a:off x="7844108" y="11904"/>
            <a:ext cx="4366973" cy="6834193"/>
          </a:xfrm>
          <a:prstGeom prst="rect">
            <a:avLst/>
          </a:prstGeom>
          <a:ln w="12700">
            <a:miter lim="400000"/>
          </a:ln>
          <a:effectLst>
            <a:outerShdw blurRad="381000" dist="152400" rotWithShape="0">
              <a:srgbClr val="000000">
                <a:alpha val="10000"/>
              </a:srgbClr>
            </a:outerShdw>
          </a:effectLst>
        </p:spPr>
      </p:pic>
      <p:sp>
        <p:nvSpPr>
          <p:cNvPr id="164" name="Rectangle 31"/>
          <p:cNvSpPr/>
          <p:nvPr/>
        </p:nvSpPr>
        <p:spPr>
          <a:xfrm>
            <a:off x="646128" y="1630228"/>
            <a:ext cx="5327537" cy="18330"/>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165" name="Titre 1"/>
          <p:cNvSpPr txBox="1"/>
          <p:nvPr/>
        </p:nvSpPr>
        <p:spPr>
          <a:xfrm>
            <a:off x="554896" y="195429"/>
            <a:ext cx="5510002" cy="14257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475487">
              <a:lnSpc>
                <a:spcPct val="110000"/>
              </a:lnSpc>
              <a:defRPr sz="3380">
                <a:solidFill>
                  <a:srgbClr val="FFFFFF"/>
                </a:solidFill>
                <a:latin typeface="Volkhov Regular"/>
                <a:ea typeface="Volkhov Regular"/>
                <a:cs typeface="Volkhov Regular"/>
                <a:sym typeface="Volkhov Regular"/>
              </a:defRPr>
            </a:lvl1pPr>
          </a:lstStyle>
          <a:p>
            <a:r>
              <a:t>Une critique formulée par Jeremy Bentham en 1789 </a:t>
            </a:r>
          </a:p>
        </p:txBody>
      </p:sp>
      <p:sp>
        <p:nvSpPr>
          <p:cNvPr id="166" name="Espace réservé du contenu 2"/>
          <p:cNvSpPr txBox="1"/>
          <p:nvPr/>
        </p:nvSpPr>
        <p:spPr>
          <a:xfrm>
            <a:off x="523599" y="1901951"/>
            <a:ext cx="7067110" cy="4743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lvl1pPr defTabSz="786384">
              <a:lnSpc>
                <a:spcPct val="120000"/>
              </a:lnSpc>
              <a:spcBef>
                <a:spcPts val="1200"/>
              </a:spcBef>
              <a:buClr>
                <a:srgbClr val="FFCD00"/>
              </a:buClr>
              <a:buFont typeface="Roboto"/>
              <a:defRPr sz="2408">
                <a:solidFill>
                  <a:srgbClr val="FFFFFF"/>
                </a:solidFill>
                <a:latin typeface="Roboto Light"/>
                <a:ea typeface="Roboto Light"/>
                <a:cs typeface="Roboto Light"/>
                <a:sym typeface="Roboto Light"/>
              </a:defRPr>
            </a:lvl1pPr>
          </a:lstStyle>
          <a:p>
            <a:r>
              <a:t>Le jour viendra peut-être où le reste de la création animale acquerra ces droits qui n’auraient jamais pu être refusés à ses membres autrement que par la main de la tyrannie. Les Français ont déjà découvert que la noirceur de la peau n’est en rien une raison pour qu’un être humain soit abandonné sans recours au caprice d’un bourreau. On reconnaîtra peut-être un jour que le nombre de pattes, la pilosité de la peau, ou la façon dont se termine le sacrum sont des raisons également insuffisantes pour abandonner un être sensible à ce même sort? (…) </a:t>
            </a:r>
          </a:p>
        </p:txBody>
      </p:sp>
    </p:spTree>
  </p:cSld>
  <p:clrMapOvr>
    <a:masterClrMapping/>
  </p:clrMapOvr>
  <p:transition spd="med"/>
</p:sld>
</file>

<file path=ppt/theme/theme1.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Roboto"/>
        <a:ea typeface="Roboto"/>
        <a:cs typeface="Roboto"/>
      </a:majorFont>
      <a:minorFont>
        <a:latin typeface="Roboto"/>
        <a:ea typeface="Roboto"/>
        <a:cs typeface="Roboto"/>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Roboto"/>
        <a:ea typeface="Roboto"/>
        <a:cs typeface="Roboto"/>
      </a:majorFont>
      <a:minorFont>
        <a:latin typeface="Roboto"/>
        <a:ea typeface="Roboto"/>
        <a:cs typeface="Roboto"/>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TotalTime>
  <Words>5869</Words>
  <Application>Microsoft Macintosh PowerPoint</Application>
  <PresentationFormat>Grand écran</PresentationFormat>
  <Paragraphs>204</Paragraphs>
  <Slides>43</Slides>
  <Notes>35</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43</vt:i4>
      </vt:variant>
    </vt:vector>
  </HeadingPairs>
  <TitlesOfParts>
    <vt:vector size="48" baseType="lpstr">
      <vt:lpstr>Roboto Light</vt:lpstr>
      <vt:lpstr>Volkhov Regular</vt:lpstr>
      <vt:lpstr>Volkhov Bold</vt:lpstr>
      <vt:lpstr>Roboto</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Médiagraphie</vt:lpstr>
      <vt:lpstr>Médiagraphie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Michel Hardy-Vallée</cp:lastModifiedBy>
  <cp:revision>6</cp:revision>
  <dcterms:modified xsi:type="dcterms:W3CDTF">2022-02-17T20:58:49Z</dcterms:modified>
</cp:coreProperties>
</file>